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y="5143500" cx="9144000"/>
  <p:notesSz cx="6858000" cy="9144000"/>
  <p:embeddedFontLst>
    <p:embeddedFont>
      <p:font typeface="Robot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irco Ravanelli"/>
  <p:cmAuthor clrIdx="1" id="1" initials="" lastIdx="1" name="Shamanth R Nayak 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5A93D3-C082-4A2E-A738-33C8D75E2475}">
  <a:tblStyle styleId="{875A93D3-C082-4A2E-A738-33C8D75E24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Roboto-italic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Roboto-bold.fntdata"/><Relationship Id="rId34" Type="http://schemas.openxmlformats.org/officeDocument/2006/relationships/slide" Target="slides/slide27.xml"/><Relationship Id="rId78" Type="http://schemas.openxmlformats.org/officeDocument/2006/relationships/font" Target="fonts/Roboto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2-09T14:18:04.071">
    <p:pos x="6000" y="0"/>
    <p:text>Right, I changed the text. Normally, we set dq=dk=dv=dmodel (see for instance the official pytorch implementation here https://pytorch.org/docs/stable/generated/torch.nn.Transformer.html)</p:text>
  </p:cm>
  <p:cm authorId="1" idx="1" dt="2023-02-09T14:18:04.071">
    <p:pos x="6000" y="100"/>
    <p:text>Hello Prof,
What operation are we talking about here? because V can be L x dm too. This will also work because the matrix mul can still be done 
I quite didn't understand this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8eb7ea5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b8eb7ea5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1" name="Google Shape;12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0" name="Google Shape;1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1" name="Google Shape;128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8eb7ea5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b8eb7ea5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4" name="Google Shape;130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0" name="Google Shape;13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4" name="Google Shape;133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8" name="Google Shape;13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9" name="Google Shape;135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4" name="Google Shape;13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7" name="Google Shape;137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9" name="Google Shape;142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3" name="Google Shape;14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8eb7ea5e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b8eb7ea5e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6" name="Google Shape;149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8" name="Google Shape;153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5" name="Google Shape;155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0" name="Google Shape;159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3" name="Google Shape;163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1" name="Google Shape;166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5" name="Google Shape;168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7" name="Google Shape;170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7" name="Google Shape;172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6" name="Google Shape;174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8eb7ea5e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b8eb7ea5e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7" name="Google Shape;176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2" name="Google Shape;179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7" name="Google Shape;179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2" name="Google Shape;181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7" name="Google Shape;187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2" name="Google Shape;188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9" name="Google Shape;189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6" name="Google Shape;191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3" name="Google Shape;193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8" name="Google Shape;194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8eb7ea5e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b8eb7ea5e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0" name="Google Shape;196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4" name="Google Shape;197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0" name="Google Shape;199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1" name="Google Shape;200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6" name="Google Shape;201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1" name="Google Shape;203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9" name="Google Shape;204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0" name="Google Shape;206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9" name="Google Shape;206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0" name="Google Shape;208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9" name="Google Shape;210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10" Type="http://schemas.openxmlformats.org/officeDocument/2006/relationships/image" Target="../media/image22.gif"/><Relationship Id="rId9" Type="http://schemas.openxmlformats.org/officeDocument/2006/relationships/image" Target="../media/image21.png"/><Relationship Id="rId5" Type="http://schemas.openxmlformats.org/officeDocument/2006/relationships/image" Target="../media/image13.gif"/><Relationship Id="rId6" Type="http://schemas.openxmlformats.org/officeDocument/2006/relationships/image" Target="../media/image17.gif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hyperlink" Target="https://concordia-ca.zoom.us/j/873460222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67.png"/><Relationship Id="rId6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hyperlink" Target="https://arxiv.org/abs/1706.03762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10" Type="http://schemas.openxmlformats.org/officeDocument/2006/relationships/image" Target="../media/image43.png"/><Relationship Id="rId9" Type="http://schemas.openxmlformats.org/officeDocument/2006/relationships/image" Target="../media/image45.png"/><Relationship Id="rId5" Type="http://schemas.openxmlformats.org/officeDocument/2006/relationships/image" Target="../media/image66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Relationship Id="rId8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0" Type="http://schemas.openxmlformats.org/officeDocument/2006/relationships/image" Target="../media/image38.png"/><Relationship Id="rId9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9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9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1" Type="http://schemas.openxmlformats.org/officeDocument/2006/relationships/image" Target="../media/image50.png"/><Relationship Id="rId10" Type="http://schemas.openxmlformats.org/officeDocument/2006/relationships/image" Target="../media/image46.gif"/><Relationship Id="rId9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25.png"/><Relationship Id="rId5" Type="http://schemas.openxmlformats.org/officeDocument/2006/relationships/image" Target="../media/image57.png"/><Relationship Id="rId6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57.png"/><Relationship Id="rId11" Type="http://schemas.openxmlformats.org/officeDocument/2006/relationships/image" Target="../media/image75.png"/><Relationship Id="rId10" Type="http://schemas.openxmlformats.org/officeDocument/2006/relationships/image" Target="../media/image54.png"/><Relationship Id="rId9" Type="http://schemas.openxmlformats.org/officeDocument/2006/relationships/image" Target="../media/image55.png"/><Relationship Id="rId5" Type="http://schemas.openxmlformats.org/officeDocument/2006/relationships/image" Target="../media/image69.png"/><Relationship Id="rId6" Type="http://schemas.openxmlformats.org/officeDocument/2006/relationships/image" Target="../media/image61.png"/><Relationship Id="rId7" Type="http://schemas.openxmlformats.org/officeDocument/2006/relationships/image" Target="../media/image68.png"/><Relationship Id="rId8" Type="http://schemas.openxmlformats.org/officeDocument/2006/relationships/image" Target="../media/image103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3" Type="http://schemas.openxmlformats.org/officeDocument/2006/relationships/image" Target="../media/image93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61.png"/><Relationship Id="rId9" Type="http://schemas.openxmlformats.org/officeDocument/2006/relationships/image" Target="../media/image103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56.png"/><Relationship Id="rId8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55.png"/><Relationship Id="rId13" Type="http://schemas.openxmlformats.org/officeDocument/2006/relationships/image" Target="../media/image82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61.png"/><Relationship Id="rId9" Type="http://schemas.openxmlformats.org/officeDocument/2006/relationships/image" Target="../media/image54.png"/><Relationship Id="rId5" Type="http://schemas.openxmlformats.org/officeDocument/2006/relationships/image" Target="../media/image68.png"/><Relationship Id="rId6" Type="http://schemas.openxmlformats.org/officeDocument/2006/relationships/image" Target="../media/image56.png"/><Relationship Id="rId7" Type="http://schemas.openxmlformats.org/officeDocument/2006/relationships/image" Target="../media/image80.png"/><Relationship Id="rId8" Type="http://schemas.openxmlformats.org/officeDocument/2006/relationships/image" Target="../media/image103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3.png"/><Relationship Id="rId13" Type="http://schemas.openxmlformats.org/officeDocument/2006/relationships/image" Target="../media/image106.png"/><Relationship Id="rId1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61.png"/><Relationship Id="rId9" Type="http://schemas.openxmlformats.org/officeDocument/2006/relationships/image" Target="../media/image85.png"/><Relationship Id="rId5" Type="http://schemas.openxmlformats.org/officeDocument/2006/relationships/image" Target="../media/image80.png"/><Relationship Id="rId6" Type="http://schemas.openxmlformats.org/officeDocument/2006/relationships/image" Target="../media/image89.png"/><Relationship Id="rId7" Type="http://schemas.openxmlformats.org/officeDocument/2006/relationships/image" Target="../media/image68.png"/><Relationship Id="rId8" Type="http://schemas.openxmlformats.org/officeDocument/2006/relationships/image" Target="../media/image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openxmlformats.org/officeDocument/2006/relationships/image" Target="../media/image59.png"/><Relationship Id="rId5" Type="http://schemas.openxmlformats.org/officeDocument/2006/relationships/image" Target="../media/image9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comments" Target="../comments/comment1.xml"/><Relationship Id="rId4" Type="http://schemas.openxmlformats.org/officeDocument/2006/relationships/image" Target="../media/image65.png"/><Relationship Id="rId5" Type="http://schemas.openxmlformats.org/officeDocument/2006/relationships/image" Target="../media/image86.png"/><Relationship Id="rId6" Type="http://schemas.openxmlformats.org/officeDocument/2006/relationships/image" Target="../media/image101.png"/><Relationship Id="rId7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ncordia-ca.zoom.us/j/82906850184?pwd=YkV1YWRlRzFIVFBzNnl5TGQxQnNWdz09" TargetMode="External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png"/><Relationship Id="rId4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9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9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4.png"/><Relationship Id="rId4" Type="http://schemas.openxmlformats.org/officeDocument/2006/relationships/image" Target="../media/image99.png"/><Relationship Id="rId5" Type="http://schemas.openxmlformats.org/officeDocument/2006/relationships/image" Target="../media/image8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Relationship Id="rId4" Type="http://schemas.openxmlformats.org/officeDocument/2006/relationships/image" Target="../media/image99.png"/><Relationship Id="rId5" Type="http://schemas.openxmlformats.org/officeDocument/2006/relationships/image" Target="../media/image2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Relationship Id="rId4" Type="http://schemas.openxmlformats.org/officeDocument/2006/relationships/hyperlink" Target="https://arxiv.org/pdf/2006.04768.pdf" TargetMode="External"/><Relationship Id="rId5" Type="http://schemas.openxmlformats.org/officeDocument/2006/relationships/hyperlink" Target="https://arxiv.org/abs/2001.04451" TargetMode="External"/><Relationship Id="rId6" Type="http://schemas.openxmlformats.org/officeDocument/2006/relationships/hyperlink" Target="https://arxiv.org/pdf/2004.05150.pdf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8.png"/><Relationship Id="rId4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4.png"/><Relationship Id="rId4" Type="http://schemas.openxmlformats.org/officeDocument/2006/relationships/image" Target="../media/image9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1611975" y="611300"/>
            <a:ext cx="621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 499/691: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Conversational Artificial Intelligence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111050" y="2496838"/>
            <a:ext cx="554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Computer Science &amp; Software Engineering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Concordia University, Winter 202</a:t>
            </a:r>
            <a:r>
              <a:rPr lang="en-GB" sz="2000">
                <a:solidFill>
                  <a:schemeClr val="lt2"/>
                </a:solidFill>
              </a:rPr>
              <a:t>4</a:t>
            </a:r>
            <a:endParaRPr b="0" i="0" sz="2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282725" y="1436075"/>
            <a:ext cx="658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Transformers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7837741" y="44670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589" y="3372825"/>
            <a:ext cx="3341767" cy="1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Recurrent Neural Networks to Transformers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121875" y="3548050"/>
            <a:ext cx="2029500" cy="156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 RNNs</a:t>
            </a:r>
            <a:endParaRPr sz="2600"/>
          </a:p>
        </p:txBody>
      </p:sp>
      <p:grpSp>
        <p:nvGrpSpPr>
          <p:cNvPr id="187" name="Google Shape;187;p23"/>
          <p:cNvGrpSpPr/>
          <p:nvPr/>
        </p:nvGrpSpPr>
        <p:grpSpPr>
          <a:xfrm>
            <a:off x="274150" y="1146900"/>
            <a:ext cx="7739835" cy="2354159"/>
            <a:chOff x="121750" y="665412"/>
            <a:chExt cx="8830388" cy="3136788"/>
          </a:xfrm>
        </p:grpSpPr>
        <p:sp>
          <p:nvSpPr>
            <p:cNvPr id="188" name="Google Shape;188;p23"/>
            <p:cNvSpPr/>
            <p:nvPr/>
          </p:nvSpPr>
          <p:spPr>
            <a:xfrm>
              <a:off x="121750" y="2160300"/>
              <a:ext cx="825600" cy="5181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21750" y="28461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" name="Google Shape;190;p23"/>
            <p:cNvCxnSpPr>
              <a:stCxn id="189" idx="0"/>
              <a:endCxn id="188" idx="2"/>
            </p:cNvCxnSpPr>
            <p:nvPr/>
          </p:nvCxnSpPr>
          <p:spPr>
            <a:xfrm rot="10800000">
              <a:off x="534550" y="26784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1" name="Google Shape;191;p23"/>
            <p:cNvCxnSpPr/>
            <p:nvPr/>
          </p:nvCxnSpPr>
          <p:spPr>
            <a:xfrm rot="10800000">
              <a:off x="534550" y="30867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2" name="Google Shape;192;p23"/>
            <p:cNvSpPr txBox="1"/>
            <p:nvPr/>
          </p:nvSpPr>
          <p:spPr>
            <a:xfrm>
              <a:off x="368525" y="3254400"/>
              <a:ext cx="4572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112350" y="2160300"/>
              <a:ext cx="825600" cy="5181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112350" y="28461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5" name="Google Shape;195;p23"/>
            <p:cNvCxnSpPr>
              <a:stCxn id="194" idx="0"/>
              <a:endCxn id="193" idx="2"/>
            </p:cNvCxnSpPr>
            <p:nvPr/>
          </p:nvCxnSpPr>
          <p:spPr>
            <a:xfrm rot="10800000">
              <a:off x="1525150" y="26784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6" name="Google Shape;196;p23"/>
            <p:cNvCxnSpPr/>
            <p:nvPr/>
          </p:nvCxnSpPr>
          <p:spPr>
            <a:xfrm rot="10800000">
              <a:off x="1525150" y="30867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7" name="Google Shape;197;p23"/>
            <p:cNvSpPr txBox="1"/>
            <p:nvPr/>
          </p:nvSpPr>
          <p:spPr>
            <a:xfrm>
              <a:off x="1282675" y="3254400"/>
              <a:ext cx="6552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“Iove”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8" name="Google Shape;198;p23"/>
            <p:cNvCxnSpPr>
              <a:stCxn id="188" idx="3"/>
              <a:endCxn id="193" idx="1"/>
            </p:cNvCxnSpPr>
            <p:nvPr/>
          </p:nvCxnSpPr>
          <p:spPr>
            <a:xfrm>
              <a:off x="947350" y="2419350"/>
              <a:ext cx="165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9" name="Google Shape;199;p23"/>
            <p:cNvSpPr/>
            <p:nvPr/>
          </p:nvSpPr>
          <p:spPr>
            <a:xfrm>
              <a:off x="2102950" y="2160300"/>
              <a:ext cx="825600" cy="5181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2102950" y="28461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" name="Google Shape;201;p23"/>
            <p:cNvCxnSpPr>
              <a:stCxn id="200" idx="0"/>
              <a:endCxn id="199" idx="2"/>
            </p:cNvCxnSpPr>
            <p:nvPr/>
          </p:nvCxnSpPr>
          <p:spPr>
            <a:xfrm rot="10800000">
              <a:off x="2515750" y="26784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" name="Google Shape;202;p23"/>
            <p:cNvCxnSpPr/>
            <p:nvPr/>
          </p:nvCxnSpPr>
          <p:spPr>
            <a:xfrm rot="10800000">
              <a:off x="2515750" y="30867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3" name="Google Shape;203;p23"/>
            <p:cNvSpPr txBox="1"/>
            <p:nvPr/>
          </p:nvSpPr>
          <p:spPr>
            <a:xfrm>
              <a:off x="2273275" y="3254400"/>
              <a:ext cx="6552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“cats”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4" name="Google Shape;204;p23"/>
            <p:cNvCxnSpPr>
              <a:endCxn id="199" idx="1"/>
            </p:cNvCxnSpPr>
            <p:nvPr/>
          </p:nvCxnSpPr>
          <p:spPr>
            <a:xfrm>
              <a:off x="1937950" y="2419350"/>
              <a:ext cx="165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" name="Google Shape;205;p23"/>
            <p:cNvCxnSpPr/>
            <p:nvPr/>
          </p:nvCxnSpPr>
          <p:spPr>
            <a:xfrm flipH="1" rot="10800000">
              <a:off x="2928550" y="2413350"/>
              <a:ext cx="231300" cy="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6" name="Google Shape;206;p23"/>
            <p:cNvSpPr txBox="1"/>
            <p:nvPr/>
          </p:nvSpPr>
          <p:spPr>
            <a:xfrm>
              <a:off x="1869700" y="2422350"/>
              <a:ext cx="3015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3"/>
            <p:cNvSpPr txBox="1"/>
            <p:nvPr/>
          </p:nvSpPr>
          <p:spPr>
            <a:xfrm>
              <a:off x="879100" y="2422350"/>
              <a:ext cx="3015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3"/>
            <p:cNvSpPr txBox="1"/>
            <p:nvPr/>
          </p:nvSpPr>
          <p:spPr>
            <a:xfrm>
              <a:off x="2860300" y="2346150"/>
              <a:ext cx="3015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3855550" y="2160300"/>
              <a:ext cx="825600" cy="5181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4846150" y="2160300"/>
              <a:ext cx="825600" cy="5181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23"/>
            <p:cNvCxnSpPr>
              <a:stCxn id="209" idx="3"/>
              <a:endCxn id="210" idx="1"/>
            </p:cNvCxnSpPr>
            <p:nvPr/>
          </p:nvCxnSpPr>
          <p:spPr>
            <a:xfrm>
              <a:off x="4681150" y="2419350"/>
              <a:ext cx="165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2" name="Google Shape;212;p23"/>
            <p:cNvSpPr/>
            <p:nvPr/>
          </p:nvSpPr>
          <p:spPr>
            <a:xfrm>
              <a:off x="5836750" y="2160300"/>
              <a:ext cx="825600" cy="5181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23"/>
            <p:cNvCxnSpPr>
              <a:endCxn id="212" idx="1"/>
            </p:cNvCxnSpPr>
            <p:nvPr/>
          </p:nvCxnSpPr>
          <p:spPr>
            <a:xfrm>
              <a:off x="5671750" y="2419350"/>
              <a:ext cx="165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4" name="Google Shape;214;p23"/>
            <p:cNvSpPr txBox="1"/>
            <p:nvPr/>
          </p:nvSpPr>
          <p:spPr>
            <a:xfrm>
              <a:off x="5603500" y="2117550"/>
              <a:ext cx="3015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z</a:t>
              </a:r>
              <a:r>
                <a:rPr b="0" i="0" lang="en-GB" sz="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3"/>
            <p:cNvSpPr txBox="1"/>
            <p:nvPr/>
          </p:nvSpPr>
          <p:spPr>
            <a:xfrm>
              <a:off x="4612900" y="2117550"/>
              <a:ext cx="3015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z</a:t>
              </a:r>
              <a:r>
                <a:rPr b="0" i="0" lang="en-GB" sz="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6827350" y="2160300"/>
              <a:ext cx="825600" cy="5181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" name="Google Shape;217;p23"/>
            <p:cNvCxnSpPr>
              <a:endCxn id="216" idx="1"/>
            </p:cNvCxnSpPr>
            <p:nvPr/>
          </p:nvCxnSpPr>
          <p:spPr>
            <a:xfrm>
              <a:off x="6662350" y="2419350"/>
              <a:ext cx="165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8" name="Google Shape;218;p23"/>
            <p:cNvSpPr txBox="1"/>
            <p:nvPr/>
          </p:nvSpPr>
          <p:spPr>
            <a:xfrm>
              <a:off x="6594100" y="2117550"/>
              <a:ext cx="3015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z</a:t>
              </a:r>
              <a:r>
                <a:rPr b="0" i="0" lang="en-GB" sz="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9" name="Google Shape;219;p23"/>
            <p:cNvCxnSpPr/>
            <p:nvPr/>
          </p:nvCxnSpPr>
          <p:spPr>
            <a:xfrm rot="10800000">
              <a:off x="4268350" y="1992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20" name="Google Shape;220;p23"/>
            <p:cNvCxnSpPr/>
            <p:nvPr/>
          </p:nvCxnSpPr>
          <p:spPr>
            <a:xfrm rot="10800000">
              <a:off x="5258950" y="1992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21" name="Google Shape;221;p23"/>
            <p:cNvCxnSpPr/>
            <p:nvPr/>
          </p:nvCxnSpPr>
          <p:spPr>
            <a:xfrm rot="10800000">
              <a:off x="6249550" y="1992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22" name="Google Shape;222;p23"/>
            <p:cNvCxnSpPr/>
            <p:nvPr/>
          </p:nvCxnSpPr>
          <p:spPr>
            <a:xfrm rot="10800000">
              <a:off x="7240150" y="1992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3" name="Google Shape;223;p23"/>
            <p:cNvSpPr/>
            <p:nvPr/>
          </p:nvSpPr>
          <p:spPr>
            <a:xfrm>
              <a:off x="7817950" y="2160300"/>
              <a:ext cx="825600" cy="5181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23"/>
            <p:cNvCxnSpPr>
              <a:endCxn id="223" idx="1"/>
            </p:cNvCxnSpPr>
            <p:nvPr/>
          </p:nvCxnSpPr>
          <p:spPr>
            <a:xfrm>
              <a:off x="7652950" y="2419350"/>
              <a:ext cx="165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5" name="Google Shape;225;p23"/>
            <p:cNvSpPr txBox="1"/>
            <p:nvPr/>
          </p:nvSpPr>
          <p:spPr>
            <a:xfrm>
              <a:off x="7584700" y="2117550"/>
              <a:ext cx="3015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z</a:t>
              </a:r>
              <a:r>
                <a:rPr b="0" i="0" lang="en-GB" sz="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0" i="0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26" name="Google Shape;226;p23"/>
            <p:cNvCxnSpPr/>
            <p:nvPr/>
          </p:nvCxnSpPr>
          <p:spPr>
            <a:xfrm rot="10800000">
              <a:off x="8230750" y="1992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7" name="Google Shape;227;p23"/>
            <p:cNvSpPr/>
            <p:nvPr/>
          </p:nvSpPr>
          <p:spPr>
            <a:xfrm>
              <a:off x="3855550" y="1779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4846150" y="1779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5836750" y="1779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6827350" y="1779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7817950" y="1779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23"/>
            <p:cNvCxnSpPr/>
            <p:nvPr/>
          </p:nvCxnSpPr>
          <p:spPr>
            <a:xfrm rot="10800000">
              <a:off x="4268350" y="1611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3" name="Google Shape;233;p23"/>
            <p:cNvCxnSpPr/>
            <p:nvPr/>
          </p:nvCxnSpPr>
          <p:spPr>
            <a:xfrm rot="10800000">
              <a:off x="5258950" y="1611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4" name="Google Shape;234;p23"/>
            <p:cNvCxnSpPr/>
            <p:nvPr/>
          </p:nvCxnSpPr>
          <p:spPr>
            <a:xfrm rot="10800000">
              <a:off x="6249550" y="1611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5" name="Google Shape;235;p23"/>
            <p:cNvCxnSpPr/>
            <p:nvPr/>
          </p:nvCxnSpPr>
          <p:spPr>
            <a:xfrm rot="10800000">
              <a:off x="7240150" y="1611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6" name="Google Shape;236;p23"/>
            <p:cNvCxnSpPr/>
            <p:nvPr/>
          </p:nvCxnSpPr>
          <p:spPr>
            <a:xfrm rot="10800000">
              <a:off x="8230750" y="1611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7" name="Google Shape;237;p23"/>
            <p:cNvSpPr/>
            <p:nvPr/>
          </p:nvSpPr>
          <p:spPr>
            <a:xfrm>
              <a:off x="3855550" y="1398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4846150" y="1398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5836750" y="1398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827350" y="1398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7817950" y="1398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" name="Google Shape;242;p23"/>
            <p:cNvCxnSpPr/>
            <p:nvPr/>
          </p:nvCxnSpPr>
          <p:spPr>
            <a:xfrm rot="10800000">
              <a:off x="4268350" y="1230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3" name="Google Shape;243;p23"/>
            <p:cNvCxnSpPr/>
            <p:nvPr/>
          </p:nvCxnSpPr>
          <p:spPr>
            <a:xfrm rot="10800000">
              <a:off x="5258950" y="1230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4" name="Google Shape;244;p23"/>
            <p:cNvCxnSpPr/>
            <p:nvPr/>
          </p:nvCxnSpPr>
          <p:spPr>
            <a:xfrm rot="10800000">
              <a:off x="6249550" y="1230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5" name="Google Shape;245;p23"/>
            <p:cNvCxnSpPr/>
            <p:nvPr/>
          </p:nvCxnSpPr>
          <p:spPr>
            <a:xfrm rot="10800000">
              <a:off x="7240150" y="1230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6" name="Google Shape;246;p23"/>
            <p:cNvCxnSpPr/>
            <p:nvPr/>
          </p:nvCxnSpPr>
          <p:spPr>
            <a:xfrm rot="10800000">
              <a:off x="8230750" y="12306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7" name="Google Shape;247;p23"/>
            <p:cNvSpPr txBox="1"/>
            <p:nvPr/>
          </p:nvSpPr>
          <p:spPr>
            <a:xfrm>
              <a:off x="4054350" y="884775"/>
              <a:ext cx="4572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“J”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23"/>
            <p:cNvSpPr txBox="1"/>
            <p:nvPr/>
          </p:nvSpPr>
          <p:spPr>
            <a:xfrm>
              <a:off x="4892550" y="884775"/>
              <a:ext cx="7353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“aime”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23"/>
            <p:cNvSpPr txBox="1"/>
            <p:nvPr/>
          </p:nvSpPr>
          <p:spPr>
            <a:xfrm>
              <a:off x="5959350" y="884775"/>
              <a:ext cx="7353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“les”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23"/>
            <p:cNvSpPr txBox="1"/>
            <p:nvPr/>
          </p:nvSpPr>
          <p:spPr>
            <a:xfrm>
              <a:off x="6871250" y="884775"/>
              <a:ext cx="8256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“chats”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23"/>
            <p:cNvSpPr txBox="1"/>
            <p:nvPr/>
          </p:nvSpPr>
          <p:spPr>
            <a:xfrm>
              <a:off x="7861850" y="884775"/>
              <a:ext cx="8256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&lt;eos&gt;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2" name="Google Shape;252;p23"/>
            <p:cNvCxnSpPr/>
            <p:nvPr/>
          </p:nvCxnSpPr>
          <p:spPr>
            <a:xfrm rot="10800000">
              <a:off x="4268350" y="26784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3" name="Google Shape;253;p23"/>
            <p:cNvCxnSpPr/>
            <p:nvPr/>
          </p:nvCxnSpPr>
          <p:spPr>
            <a:xfrm rot="10800000">
              <a:off x="5258950" y="26784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4" name="Google Shape;254;p23"/>
            <p:cNvCxnSpPr/>
            <p:nvPr/>
          </p:nvCxnSpPr>
          <p:spPr>
            <a:xfrm rot="10800000">
              <a:off x="6249550" y="26784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5" name="Google Shape;255;p23"/>
            <p:cNvCxnSpPr/>
            <p:nvPr/>
          </p:nvCxnSpPr>
          <p:spPr>
            <a:xfrm rot="10800000">
              <a:off x="7240150" y="26784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6" name="Google Shape;256;p23"/>
            <p:cNvCxnSpPr/>
            <p:nvPr/>
          </p:nvCxnSpPr>
          <p:spPr>
            <a:xfrm rot="10800000">
              <a:off x="8154550" y="26784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57" name="Google Shape;257;p23"/>
            <p:cNvSpPr/>
            <p:nvPr/>
          </p:nvSpPr>
          <p:spPr>
            <a:xfrm>
              <a:off x="3227350" y="1315150"/>
              <a:ext cx="165000" cy="1677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Google Shape;258;p23"/>
            <p:cNvCxnSpPr>
              <a:stCxn id="207" idx="0"/>
              <a:endCxn id="257" idx="0"/>
            </p:cNvCxnSpPr>
            <p:nvPr/>
          </p:nvCxnSpPr>
          <p:spPr>
            <a:xfrm rot="-5400000">
              <a:off x="1616200" y="728700"/>
              <a:ext cx="1107300" cy="2280000"/>
            </a:xfrm>
            <a:prstGeom prst="bentConnector3">
              <a:avLst>
                <a:gd fmla="val 126287" name="adj1"/>
              </a:avLst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9" name="Google Shape;259;p23"/>
            <p:cNvCxnSpPr>
              <a:stCxn id="206" idx="0"/>
              <a:endCxn id="257" idx="2"/>
            </p:cNvCxnSpPr>
            <p:nvPr/>
          </p:nvCxnSpPr>
          <p:spPr>
            <a:xfrm rot="-5400000">
              <a:off x="2112250" y="1307250"/>
              <a:ext cx="1023300" cy="1206900"/>
            </a:xfrm>
            <a:prstGeom prst="bentConnector2">
              <a:avLst/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0" name="Google Shape;260;p23"/>
            <p:cNvCxnSpPr>
              <a:stCxn id="208" idx="0"/>
              <a:endCxn id="257" idx="4"/>
            </p:cNvCxnSpPr>
            <p:nvPr/>
          </p:nvCxnSpPr>
          <p:spPr>
            <a:xfrm rot="-5400000">
              <a:off x="2728750" y="1765050"/>
              <a:ext cx="863400" cy="298800"/>
            </a:xfrm>
            <a:prstGeom prst="bentConnector3">
              <a:avLst>
                <a:gd fmla="val 76205" name="adj1"/>
              </a:avLst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61" name="Google Shape;261;p23"/>
            <p:cNvSpPr txBox="1"/>
            <p:nvPr/>
          </p:nvSpPr>
          <p:spPr>
            <a:xfrm>
              <a:off x="1771604" y="665412"/>
              <a:ext cx="4977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GB" sz="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1,1</a:t>
              </a:r>
              <a:endParaRPr b="0" i="0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23"/>
            <p:cNvSpPr txBox="1"/>
            <p:nvPr/>
          </p:nvSpPr>
          <p:spPr>
            <a:xfrm>
              <a:off x="2156487" y="1332734"/>
              <a:ext cx="4977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GB" sz="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1,2</a:t>
              </a:r>
              <a:endParaRPr b="0" i="0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23"/>
            <p:cNvSpPr txBox="1"/>
            <p:nvPr/>
          </p:nvSpPr>
          <p:spPr>
            <a:xfrm>
              <a:off x="2654192" y="1459665"/>
              <a:ext cx="5580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GB" sz="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1,3</a:t>
              </a:r>
              <a:endParaRPr b="0" i="0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4" name="Google Shape;264;p23"/>
            <p:cNvCxnSpPr>
              <a:stCxn id="257" idx="6"/>
              <a:endCxn id="209" idx="2"/>
            </p:cNvCxnSpPr>
            <p:nvPr/>
          </p:nvCxnSpPr>
          <p:spPr>
            <a:xfrm>
              <a:off x="3392350" y="1399000"/>
              <a:ext cx="876000" cy="1279500"/>
            </a:xfrm>
            <a:prstGeom prst="bentConnector4">
              <a:avLst>
                <a:gd fmla="val 33676" name="adj1"/>
                <a:gd fmla="val 113637" name="adj2"/>
              </a:avLst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65" name="Google Shape;265;p23"/>
            <p:cNvSpPr/>
            <p:nvPr/>
          </p:nvSpPr>
          <p:spPr>
            <a:xfrm>
              <a:off x="5078538" y="2922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3"/>
            <p:cNvCxnSpPr>
              <a:stCxn id="265" idx="0"/>
            </p:cNvCxnSpPr>
            <p:nvPr/>
          </p:nvCxnSpPr>
          <p:spPr>
            <a:xfrm rot="10800000">
              <a:off x="5486538" y="2665500"/>
              <a:ext cx="4800" cy="25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7" name="Google Shape;267;p23"/>
            <p:cNvCxnSpPr/>
            <p:nvPr/>
          </p:nvCxnSpPr>
          <p:spPr>
            <a:xfrm rot="10800000">
              <a:off x="5491338" y="31629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68" name="Google Shape;268;p23"/>
            <p:cNvSpPr txBox="1"/>
            <p:nvPr/>
          </p:nvSpPr>
          <p:spPr>
            <a:xfrm>
              <a:off x="5325313" y="3330600"/>
              <a:ext cx="4572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“J”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6069138" y="2922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" name="Google Shape;270;p23"/>
            <p:cNvCxnSpPr>
              <a:stCxn id="269" idx="0"/>
            </p:cNvCxnSpPr>
            <p:nvPr/>
          </p:nvCxnSpPr>
          <p:spPr>
            <a:xfrm rot="10800000">
              <a:off x="6477138" y="2665500"/>
              <a:ext cx="4800" cy="25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1" name="Google Shape;271;p23"/>
            <p:cNvCxnSpPr/>
            <p:nvPr/>
          </p:nvCxnSpPr>
          <p:spPr>
            <a:xfrm rot="10800000">
              <a:off x="6481938" y="31629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2" name="Google Shape;272;p23"/>
            <p:cNvSpPr txBox="1"/>
            <p:nvPr/>
          </p:nvSpPr>
          <p:spPr>
            <a:xfrm>
              <a:off x="6315924" y="3330600"/>
              <a:ext cx="7638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“aime”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7135938" y="2922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" name="Google Shape;274;p23"/>
            <p:cNvCxnSpPr>
              <a:stCxn id="273" idx="0"/>
            </p:cNvCxnSpPr>
            <p:nvPr/>
          </p:nvCxnSpPr>
          <p:spPr>
            <a:xfrm rot="10800000">
              <a:off x="7543938" y="2665500"/>
              <a:ext cx="4800" cy="25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7548738" y="31629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6" name="Google Shape;276;p23"/>
            <p:cNvSpPr txBox="1"/>
            <p:nvPr/>
          </p:nvSpPr>
          <p:spPr>
            <a:xfrm>
              <a:off x="7274303" y="3330600"/>
              <a:ext cx="5655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“les”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8126538" y="292230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p23"/>
            <p:cNvCxnSpPr>
              <a:stCxn id="277" idx="0"/>
            </p:cNvCxnSpPr>
            <p:nvPr/>
          </p:nvCxnSpPr>
          <p:spPr>
            <a:xfrm rot="10800000">
              <a:off x="8534538" y="2665500"/>
              <a:ext cx="4800" cy="25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9" name="Google Shape;279;p23"/>
            <p:cNvCxnSpPr/>
            <p:nvPr/>
          </p:nvCxnSpPr>
          <p:spPr>
            <a:xfrm rot="10800000">
              <a:off x="8539338" y="316290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0" name="Google Shape;280;p23"/>
            <p:cNvSpPr txBox="1"/>
            <p:nvPr/>
          </p:nvSpPr>
          <p:spPr>
            <a:xfrm>
              <a:off x="8103775" y="3330600"/>
              <a:ext cx="7638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“chats”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086038" y="2911950"/>
              <a:ext cx="825600" cy="24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2" name="Google Shape;282;p23"/>
            <p:cNvCxnSpPr>
              <a:stCxn id="281" idx="0"/>
            </p:cNvCxnSpPr>
            <p:nvPr/>
          </p:nvCxnSpPr>
          <p:spPr>
            <a:xfrm rot="10800000">
              <a:off x="4494038" y="2655150"/>
              <a:ext cx="4800" cy="25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3" name="Google Shape;283;p23"/>
            <p:cNvCxnSpPr/>
            <p:nvPr/>
          </p:nvCxnSpPr>
          <p:spPr>
            <a:xfrm rot="10800000">
              <a:off x="4498838" y="3152550"/>
              <a:ext cx="0" cy="16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4" name="Google Shape;284;p23"/>
            <p:cNvSpPr txBox="1"/>
            <p:nvPr/>
          </p:nvSpPr>
          <p:spPr>
            <a:xfrm>
              <a:off x="4332832" y="3320250"/>
              <a:ext cx="7353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&lt;bos&gt;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3"/>
            <p:cNvSpPr txBox="1"/>
            <p:nvPr/>
          </p:nvSpPr>
          <p:spPr>
            <a:xfrm>
              <a:off x="3141948" y="1132432"/>
              <a:ext cx="1650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endParaRPr b="0" i="0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" name="Google Shape;286;p23"/>
          <p:cNvGrpSpPr/>
          <p:nvPr/>
        </p:nvGrpSpPr>
        <p:grpSpPr>
          <a:xfrm>
            <a:off x="167466" y="3773309"/>
            <a:ext cx="2079009" cy="1296610"/>
            <a:chOff x="1539000" y="4300215"/>
            <a:chExt cx="2690577" cy="1843085"/>
          </a:xfrm>
        </p:grpSpPr>
        <p:sp>
          <p:nvSpPr>
            <p:cNvPr id="287" name="Google Shape;287;p23"/>
            <p:cNvSpPr/>
            <p:nvPr/>
          </p:nvSpPr>
          <p:spPr>
            <a:xfrm>
              <a:off x="2119525" y="4447575"/>
              <a:ext cx="694500" cy="400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8" name="Google Shape;288;p23"/>
            <p:cNvCxnSpPr/>
            <p:nvPr/>
          </p:nvCxnSpPr>
          <p:spPr>
            <a:xfrm>
              <a:off x="1816825" y="4550925"/>
              <a:ext cx="2652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9" name="Google Shape;289;p23"/>
            <p:cNvSpPr txBox="1"/>
            <p:nvPr/>
          </p:nvSpPr>
          <p:spPr>
            <a:xfrm>
              <a:off x="1539000" y="4300215"/>
              <a:ext cx="4821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z</a:t>
              </a:r>
              <a:r>
                <a:rPr b="0" i="0" lang="en-GB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0" name="Google Shape;290;p23"/>
            <p:cNvCxnSpPr/>
            <p:nvPr/>
          </p:nvCxnSpPr>
          <p:spPr>
            <a:xfrm>
              <a:off x="1816825" y="4779525"/>
              <a:ext cx="2652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1" name="Google Shape;291;p23"/>
            <p:cNvSpPr/>
            <p:nvPr/>
          </p:nvSpPr>
          <p:spPr>
            <a:xfrm>
              <a:off x="2119525" y="4980975"/>
              <a:ext cx="694500" cy="400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23"/>
            <p:cNvCxnSpPr/>
            <p:nvPr/>
          </p:nvCxnSpPr>
          <p:spPr>
            <a:xfrm>
              <a:off x="1816825" y="5084325"/>
              <a:ext cx="2652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3" name="Google Shape;293;p23"/>
            <p:cNvCxnSpPr/>
            <p:nvPr/>
          </p:nvCxnSpPr>
          <p:spPr>
            <a:xfrm>
              <a:off x="1816825" y="5312925"/>
              <a:ext cx="2652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4" name="Google Shape;294;p23"/>
            <p:cNvSpPr/>
            <p:nvPr/>
          </p:nvSpPr>
          <p:spPr>
            <a:xfrm>
              <a:off x="2119525" y="5514375"/>
              <a:ext cx="694500" cy="400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23"/>
            <p:cNvCxnSpPr/>
            <p:nvPr/>
          </p:nvCxnSpPr>
          <p:spPr>
            <a:xfrm>
              <a:off x="1816825" y="5617725"/>
              <a:ext cx="2652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6" name="Google Shape;296;p23"/>
            <p:cNvCxnSpPr/>
            <p:nvPr/>
          </p:nvCxnSpPr>
          <p:spPr>
            <a:xfrm>
              <a:off x="1816825" y="5846325"/>
              <a:ext cx="2652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7" name="Google Shape;297;p23"/>
            <p:cNvCxnSpPr>
              <a:stCxn id="287" idx="3"/>
            </p:cNvCxnSpPr>
            <p:nvPr/>
          </p:nvCxnSpPr>
          <p:spPr>
            <a:xfrm>
              <a:off x="2814025" y="4647675"/>
              <a:ext cx="2520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8" name="Google Shape;298;p23"/>
            <p:cNvCxnSpPr/>
            <p:nvPr/>
          </p:nvCxnSpPr>
          <p:spPr>
            <a:xfrm>
              <a:off x="2814025" y="5181075"/>
              <a:ext cx="2520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9" name="Google Shape;299;p23"/>
            <p:cNvCxnSpPr/>
            <p:nvPr/>
          </p:nvCxnSpPr>
          <p:spPr>
            <a:xfrm>
              <a:off x="2814025" y="5714475"/>
              <a:ext cx="2520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0" name="Google Shape;300;p23"/>
            <p:cNvSpPr/>
            <p:nvPr/>
          </p:nvSpPr>
          <p:spPr>
            <a:xfrm>
              <a:off x="3141700" y="4420400"/>
              <a:ext cx="341100" cy="17229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tmax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23"/>
            <p:cNvCxnSpPr/>
            <p:nvPr/>
          </p:nvCxnSpPr>
          <p:spPr>
            <a:xfrm>
              <a:off x="3499825" y="4647675"/>
              <a:ext cx="2520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02" name="Google Shape;302;p23"/>
            <p:cNvCxnSpPr/>
            <p:nvPr/>
          </p:nvCxnSpPr>
          <p:spPr>
            <a:xfrm>
              <a:off x="3499825" y="5181075"/>
              <a:ext cx="2520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03" name="Google Shape;303;p23"/>
            <p:cNvCxnSpPr/>
            <p:nvPr/>
          </p:nvCxnSpPr>
          <p:spPr>
            <a:xfrm>
              <a:off x="3499825" y="5714475"/>
              <a:ext cx="2520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4" name="Google Shape;304;p23"/>
            <p:cNvSpPr txBox="1"/>
            <p:nvPr/>
          </p:nvSpPr>
          <p:spPr>
            <a:xfrm>
              <a:off x="3679965" y="4439756"/>
              <a:ext cx="5142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1,1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3679967" y="4973150"/>
              <a:ext cx="5496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1,2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3"/>
            <p:cNvSpPr txBox="1"/>
            <p:nvPr/>
          </p:nvSpPr>
          <p:spPr>
            <a:xfrm>
              <a:off x="3679977" y="5462940"/>
              <a:ext cx="5496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1,2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3"/>
            <p:cNvSpPr txBox="1"/>
            <p:nvPr/>
          </p:nvSpPr>
          <p:spPr>
            <a:xfrm>
              <a:off x="1558495" y="4525353"/>
              <a:ext cx="4431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3"/>
            <p:cNvSpPr txBox="1"/>
            <p:nvPr/>
          </p:nvSpPr>
          <p:spPr>
            <a:xfrm>
              <a:off x="1558495" y="4806575"/>
              <a:ext cx="4431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z</a:t>
              </a:r>
              <a:r>
                <a:rPr b="0" i="0" lang="en-GB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3"/>
            <p:cNvSpPr txBox="1"/>
            <p:nvPr/>
          </p:nvSpPr>
          <p:spPr>
            <a:xfrm>
              <a:off x="1558500" y="5071525"/>
              <a:ext cx="4431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3"/>
            <p:cNvSpPr txBox="1"/>
            <p:nvPr/>
          </p:nvSpPr>
          <p:spPr>
            <a:xfrm>
              <a:off x="1558500" y="5367436"/>
              <a:ext cx="4431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z</a:t>
              </a:r>
              <a:r>
                <a:rPr b="0" i="0" lang="en-GB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3"/>
            <p:cNvSpPr txBox="1"/>
            <p:nvPr/>
          </p:nvSpPr>
          <p:spPr>
            <a:xfrm>
              <a:off x="1558500" y="5617725"/>
              <a:ext cx="4431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23"/>
          <p:cNvSpPr txBox="1"/>
          <p:nvPr/>
        </p:nvSpPr>
        <p:spPr>
          <a:xfrm>
            <a:off x="237625" y="3501050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Attention</a:t>
            </a:r>
            <a:endParaRPr b="1" i="0" sz="11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121875" y="749825"/>
            <a:ext cx="8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RNN encoders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decoders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attention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results in a powerful architecture for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seq2seq learning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3915928" y="3773302"/>
            <a:ext cx="2239164" cy="1049004"/>
          </a:xfrm>
          <a:prstGeom prst="cloud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main limitation?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 RNNs</a:t>
            </a:r>
            <a:endParaRPr sz="2600"/>
          </a:p>
        </p:txBody>
      </p:sp>
      <p:sp>
        <p:nvSpPr>
          <p:cNvPr id="320" name="Google Shape;320;p24"/>
          <p:cNvSpPr txBox="1"/>
          <p:nvPr/>
        </p:nvSpPr>
        <p:spPr>
          <a:xfrm>
            <a:off x="121875" y="749825"/>
            <a:ext cx="67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RNNs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are inherently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sequential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we must process the inputs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by one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1" name="Google Shape;321;p24"/>
          <p:cNvCxnSpPr/>
          <p:nvPr/>
        </p:nvCxnSpPr>
        <p:spPr>
          <a:xfrm flipH="1" rot="10800000">
            <a:off x="3124310" y="1673556"/>
            <a:ext cx="202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22" name="Google Shape;322;p24"/>
          <p:cNvGrpSpPr/>
          <p:nvPr/>
        </p:nvGrpSpPr>
        <p:grpSpPr>
          <a:xfrm>
            <a:off x="664124" y="1483640"/>
            <a:ext cx="3345721" cy="1459363"/>
            <a:chOff x="664150" y="1483639"/>
            <a:chExt cx="2664639" cy="1084222"/>
          </a:xfrm>
        </p:grpSpPr>
        <p:sp>
          <p:nvSpPr>
            <p:cNvPr id="323" name="Google Shape;323;p24"/>
            <p:cNvSpPr/>
            <p:nvPr/>
          </p:nvSpPr>
          <p:spPr>
            <a:xfrm>
              <a:off x="664150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664150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5" name="Google Shape;325;p24"/>
            <p:cNvCxnSpPr>
              <a:stCxn id="324" idx="0"/>
              <a:endCxn id="323" idx="2"/>
            </p:cNvCxnSpPr>
            <p:nvPr/>
          </p:nvCxnSpPr>
          <p:spPr>
            <a:xfrm rot="10800000">
              <a:off x="1025950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6" name="Google Shape;326;p24"/>
            <p:cNvCxnSpPr/>
            <p:nvPr/>
          </p:nvCxnSpPr>
          <p:spPr>
            <a:xfrm rot="10800000">
              <a:off x="1025969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7" name="Google Shape;327;p24"/>
            <p:cNvSpPr txBox="1"/>
            <p:nvPr/>
          </p:nvSpPr>
          <p:spPr>
            <a:xfrm>
              <a:off x="880448" y="2304761"/>
              <a:ext cx="4008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1532411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1532411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0" name="Google Shape;330;p24"/>
            <p:cNvCxnSpPr>
              <a:stCxn id="329" idx="0"/>
              <a:endCxn id="328" idx="2"/>
            </p:cNvCxnSpPr>
            <p:nvPr/>
          </p:nvCxnSpPr>
          <p:spPr>
            <a:xfrm rot="10800000">
              <a:off x="1894211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1" name="Google Shape;331;p24"/>
            <p:cNvCxnSpPr/>
            <p:nvPr/>
          </p:nvCxnSpPr>
          <p:spPr>
            <a:xfrm rot="10800000">
              <a:off x="1894230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32" name="Google Shape;332;p24"/>
            <p:cNvSpPr txBox="1"/>
            <p:nvPr/>
          </p:nvSpPr>
          <p:spPr>
            <a:xfrm>
              <a:off x="1681701" y="2304761"/>
              <a:ext cx="57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“Iove”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3" name="Google Shape;333;p24"/>
            <p:cNvCxnSpPr>
              <a:stCxn id="323" idx="3"/>
              <a:endCxn id="328" idx="1"/>
            </p:cNvCxnSpPr>
            <p:nvPr/>
          </p:nvCxnSpPr>
          <p:spPr>
            <a:xfrm>
              <a:off x="1387750" y="1678039"/>
              <a:ext cx="14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34" name="Google Shape;334;p24"/>
            <p:cNvSpPr/>
            <p:nvPr/>
          </p:nvSpPr>
          <p:spPr>
            <a:xfrm>
              <a:off x="2400672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2400672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6" name="Google Shape;336;p24"/>
            <p:cNvCxnSpPr>
              <a:stCxn id="335" idx="0"/>
              <a:endCxn id="334" idx="2"/>
            </p:cNvCxnSpPr>
            <p:nvPr/>
          </p:nvCxnSpPr>
          <p:spPr>
            <a:xfrm rot="10800000">
              <a:off x="2762472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7" name="Google Shape;337;p24"/>
            <p:cNvCxnSpPr/>
            <p:nvPr/>
          </p:nvCxnSpPr>
          <p:spPr>
            <a:xfrm rot="10800000">
              <a:off x="2762491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38" name="Google Shape;338;p24"/>
            <p:cNvSpPr txBox="1"/>
            <p:nvPr/>
          </p:nvSpPr>
          <p:spPr>
            <a:xfrm>
              <a:off x="2549962" y="2304761"/>
              <a:ext cx="57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“cats”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9" name="Google Shape;339;p24"/>
            <p:cNvCxnSpPr>
              <a:endCxn id="334" idx="1"/>
            </p:cNvCxnSpPr>
            <p:nvPr/>
          </p:nvCxnSpPr>
          <p:spPr>
            <a:xfrm>
              <a:off x="2256072" y="1678039"/>
              <a:ext cx="14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0" name="Google Shape;340;p24"/>
            <p:cNvSpPr txBox="1"/>
            <p:nvPr/>
          </p:nvSpPr>
          <p:spPr>
            <a:xfrm>
              <a:off x="2196228" y="1680307"/>
              <a:ext cx="2643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24"/>
            <p:cNvSpPr txBox="1"/>
            <p:nvPr/>
          </p:nvSpPr>
          <p:spPr>
            <a:xfrm>
              <a:off x="1327967" y="1680307"/>
              <a:ext cx="2643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24"/>
            <p:cNvSpPr txBox="1"/>
            <p:nvPr/>
          </p:nvSpPr>
          <p:spPr>
            <a:xfrm>
              <a:off x="3064489" y="1623119"/>
              <a:ext cx="2643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43" name="Google Shape;343;p24"/>
          <p:cNvCxnSpPr/>
          <p:nvPr/>
        </p:nvCxnSpPr>
        <p:spPr>
          <a:xfrm>
            <a:off x="3882025" y="1678050"/>
            <a:ext cx="847200" cy="6000"/>
          </a:xfrm>
          <a:prstGeom prst="straightConnector1">
            <a:avLst/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" name="Google Shape;344;p24"/>
          <p:cNvSpPr txBox="1"/>
          <p:nvPr/>
        </p:nvSpPr>
        <p:spPr>
          <a:xfrm>
            <a:off x="4857075" y="1438225"/>
            <a:ext cx="39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compute h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only after h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compute h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only after h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5033800" y="2005000"/>
            <a:ext cx="12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……………..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674" y="3017650"/>
            <a:ext cx="487525" cy="5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4"/>
          <p:cNvSpPr txBox="1"/>
          <p:nvPr/>
        </p:nvSpPr>
        <p:spPr>
          <a:xfrm>
            <a:off x="1261500" y="3068350"/>
            <a:ext cx="33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cannot parallelize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075" y="3733275"/>
            <a:ext cx="558525" cy="5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4"/>
          <p:cNvSpPr txBox="1"/>
          <p:nvPr/>
        </p:nvSpPr>
        <p:spPr>
          <a:xfrm>
            <a:off x="1206950" y="3688763"/>
            <a:ext cx="779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an important limitation as it hinders the full exploitation of modern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GPU's massive parallelization capabilities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4"/>
          <p:cNvSpPr txBox="1"/>
          <p:nvPr/>
        </p:nvSpPr>
        <p:spPr>
          <a:xfrm>
            <a:off x="1333397" y="4604688"/>
            <a:ext cx="47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make the model parallelizable? 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100" y="4481338"/>
            <a:ext cx="602700" cy="55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without RNNs</a:t>
            </a:r>
            <a:endParaRPr sz="2600"/>
          </a:p>
        </p:txBody>
      </p:sp>
      <p:sp>
        <p:nvSpPr>
          <p:cNvPr id="357" name="Google Shape;357;p25"/>
          <p:cNvSpPr txBox="1"/>
          <p:nvPr/>
        </p:nvSpPr>
        <p:spPr>
          <a:xfrm>
            <a:off x="944575" y="88500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about replacing the RNNs with MLPs?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" name="Google Shape;358;p25"/>
          <p:cNvCxnSpPr/>
          <p:nvPr/>
        </p:nvCxnSpPr>
        <p:spPr>
          <a:xfrm flipH="1" rot="10800000">
            <a:off x="2895710" y="2283156"/>
            <a:ext cx="202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59" name="Google Shape;359;p25"/>
          <p:cNvGrpSpPr/>
          <p:nvPr/>
        </p:nvGrpSpPr>
        <p:grpSpPr>
          <a:xfrm>
            <a:off x="435524" y="2093240"/>
            <a:ext cx="3345721" cy="1459363"/>
            <a:chOff x="664150" y="1483639"/>
            <a:chExt cx="2664639" cy="1084222"/>
          </a:xfrm>
        </p:grpSpPr>
        <p:sp>
          <p:nvSpPr>
            <p:cNvPr id="360" name="Google Shape;360;p25"/>
            <p:cNvSpPr/>
            <p:nvPr/>
          </p:nvSpPr>
          <p:spPr>
            <a:xfrm>
              <a:off x="664150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664150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2" name="Google Shape;362;p25"/>
            <p:cNvCxnSpPr>
              <a:stCxn id="361" idx="0"/>
              <a:endCxn id="360" idx="2"/>
            </p:cNvCxnSpPr>
            <p:nvPr/>
          </p:nvCxnSpPr>
          <p:spPr>
            <a:xfrm rot="10800000">
              <a:off x="1025950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3" name="Google Shape;363;p25"/>
            <p:cNvCxnSpPr/>
            <p:nvPr/>
          </p:nvCxnSpPr>
          <p:spPr>
            <a:xfrm rot="10800000">
              <a:off x="1025969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64" name="Google Shape;364;p25"/>
            <p:cNvSpPr txBox="1"/>
            <p:nvPr/>
          </p:nvSpPr>
          <p:spPr>
            <a:xfrm>
              <a:off x="880448" y="2304761"/>
              <a:ext cx="4008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1532411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1532411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7" name="Google Shape;367;p25"/>
            <p:cNvCxnSpPr>
              <a:stCxn id="366" idx="0"/>
              <a:endCxn id="365" idx="2"/>
            </p:cNvCxnSpPr>
            <p:nvPr/>
          </p:nvCxnSpPr>
          <p:spPr>
            <a:xfrm rot="10800000">
              <a:off x="1894211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8" name="Google Shape;368;p25"/>
            <p:cNvCxnSpPr/>
            <p:nvPr/>
          </p:nvCxnSpPr>
          <p:spPr>
            <a:xfrm rot="10800000">
              <a:off x="1894230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69" name="Google Shape;369;p25"/>
            <p:cNvSpPr txBox="1"/>
            <p:nvPr/>
          </p:nvSpPr>
          <p:spPr>
            <a:xfrm>
              <a:off x="1681701" y="2304761"/>
              <a:ext cx="57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“Iove”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0" name="Google Shape;370;p25"/>
            <p:cNvCxnSpPr>
              <a:stCxn id="360" idx="3"/>
              <a:endCxn id="365" idx="1"/>
            </p:cNvCxnSpPr>
            <p:nvPr/>
          </p:nvCxnSpPr>
          <p:spPr>
            <a:xfrm>
              <a:off x="1387750" y="1678039"/>
              <a:ext cx="14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400672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2400672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25"/>
            <p:cNvCxnSpPr>
              <a:stCxn id="372" idx="0"/>
              <a:endCxn id="371" idx="2"/>
            </p:cNvCxnSpPr>
            <p:nvPr/>
          </p:nvCxnSpPr>
          <p:spPr>
            <a:xfrm rot="10800000">
              <a:off x="2762472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4" name="Google Shape;374;p25"/>
            <p:cNvCxnSpPr/>
            <p:nvPr/>
          </p:nvCxnSpPr>
          <p:spPr>
            <a:xfrm rot="10800000">
              <a:off x="2762491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75" name="Google Shape;375;p25"/>
            <p:cNvSpPr txBox="1"/>
            <p:nvPr/>
          </p:nvSpPr>
          <p:spPr>
            <a:xfrm>
              <a:off x="2549962" y="2304761"/>
              <a:ext cx="57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“cats”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6" name="Google Shape;376;p25"/>
            <p:cNvCxnSpPr>
              <a:endCxn id="371" idx="1"/>
            </p:cNvCxnSpPr>
            <p:nvPr/>
          </p:nvCxnSpPr>
          <p:spPr>
            <a:xfrm>
              <a:off x="2256072" y="1678039"/>
              <a:ext cx="14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77" name="Google Shape;377;p25"/>
            <p:cNvSpPr txBox="1"/>
            <p:nvPr/>
          </p:nvSpPr>
          <p:spPr>
            <a:xfrm>
              <a:off x="2196228" y="1680307"/>
              <a:ext cx="2643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" name="Google Shape;378;p25"/>
            <p:cNvSpPr txBox="1"/>
            <p:nvPr/>
          </p:nvSpPr>
          <p:spPr>
            <a:xfrm>
              <a:off x="1327967" y="1680307"/>
              <a:ext cx="2643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25"/>
            <p:cNvSpPr txBox="1"/>
            <p:nvPr/>
          </p:nvSpPr>
          <p:spPr>
            <a:xfrm>
              <a:off x="3064489" y="1623119"/>
              <a:ext cx="2643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80" name="Google Shape;3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225" y="850575"/>
            <a:ext cx="469050" cy="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 txBox="1"/>
          <p:nvPr/>
        </p:nvSpPr>
        <p:spPr>
          <a:xfrm>
            <a:off x="368675" y="1551150"/>
            <a:ext cx="26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RNN-based encoder</a:t>
            </a:r>
            <a:endParaRPr b="1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2" name="Google Shape;382;p25"/>
          <p:cNvCxnSpPr/>
          <p:nvPr/>
        </p:nvCxnSpPr>
        <p:spPr>
          <a:xfrm flipH="1" rot="10800000">
            <a:off x="7391510" y="2359356"/>
            <a:ext cx="202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83" name="Google Shape;383;p25"/>
          <p:cNvGrpSpPr/>
          <p:nvPr/>
        </p:nvGrpSpPr>
        <p:grpSpPr>
          <a:xfrm>
            <a:off x="4931324" y="2169440"/>
            <a:ext cx="3088929" cy="1459363"/>
            <a:chOff x="664150" y="1483639"/>
            <a:chExt cx="2460122" cy="1084222"/>
          </a:xfrm>
        </p:grpSpPr>
        <p:sp>
          <p:nvSpPr>
            <p:cNvPr id="384" name="Google Shape;384;p25"/>
            <p:cNvSpPr/>
            <p:nvPr/>
          </p:nvSpPr>
          <p:spPr>
            <a:xfrm>
              <a:off x="664150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664150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6" name="Google Shape;386;p25"/>
            <p:cNvCxnSpPr>
              <a:stCxn id="385" idx="0"/>
              <a:endCxn id="384" idx="2"/>
            </p:cNvCxnSpPr>
            <p:nvPr/>
          </p:nvCxnSpPr>
          <p:spPr>
            <a:xfrm rot="10800000">
              <a:off x="1025950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7" name="Google Shape;387;p25"/>
            <p:cNvCxnSpPr/>
            <p:nvPr/>
          </p:nvCxnSpPr>
          <p:spPr>
            <a:xfrm rot="10800000">
              <a:off x="1025969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8" name="Google Shape;388;p25"/>
            <p:cNvSpPr txBox="1"/>
            <p:nvPr/>
          </p:nvSpPr>
          <p:spPr>
            <a:xfrm>
              <a:off x="880448" y="2304761"/>
              <a:ext cx="4008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1532411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1532411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1" name="Google Shape;391;p25"/>
            <p:cNvCxnSpPr>
              <a:stCxn id="390" idx="0"/>
              <a:endCxn id="389" idx="2"/>
            </p:cNvCxnSpPr>
            <p:nvPr/>
          </p:nvCxnSpPr>
          <p:spPr>
            <a:xfrm rot="10800000">
              <a:off x="1894211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2" name="Google Shape;392;p25"/>
            <p:cNvCxnSpPr/>
            <p:nvPr/>
          </p:nvCxnSpPr>
          <p:spPr>
            <a:xfrm rot="10800000">
              <a:off x="1894230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3" name="Google Shape;393;p25"/>
            <p:cNvSpPr txBox="1"/>
            <p:nvPr/>
          </p:nvSpPr>
          <p:spPr>
            <a:xfrm>
              <a:off x="1681701" y="2304761"/>
              <a:ext cx="57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“Iove”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2400672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2400672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6" name="Google Shape;396;p25"/>
            <p:cNvCxnSpPr>
              <a:stCxn id="395" idx="0"/>
              <a:endCxn id="394" idx="2"/>
            </p:cNvCxnSpPr>
            <p:nvPr/>
          </p:nvCxnSpPr>
          <p:spPr>
            <a:xfrm rot="10800000">
              <a:off x="2762472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7" name="Google Shape;397;p25"/>
            <p:cNvCxnSpPr/>
            <p:nvPr/>
          </p:nvCxnSpPr>
          <p:spPr>
            <a:xfrm rot="10800000">
              <a:off x="2762491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8" name="Google Shape;398;p25"/>
            <p:cNvSpPr txBox="1"/>
            <p:nvPr/>
          </p:nvSpPr>
          <p:spPr>
            <a:xfrm>
              <a:off x="2549962" y="2304761"/>
              <a:ext cx="57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“cats”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9" name="Google Shape;399;p25"/>
          <p:cNvSpPr txBox="1"/>
          <p:nvPr/>
        </p:nvSpPr>
        <p:spPr>
          <a:xfrm>
            <a:off x="4864475" y="1398750"/>
            <a:ext cx="26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MLP-based encoder</a:t>
            </a:r>
            <a:endParaRPr b="1" i="0" sz="12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0" name="Google Shape;400;p25"/>
          <p:cNvCxnSpPr/>
          <p:nvPr/>
        </p:nvCxnSpPr>
        <p:spPr>
          <a:xfrm>
            <a:off x="3539117" y="2357181"/>
            <a:ext cx="2331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1" name="Google Shape;401;p25"/>
          <p:cNvCxnSpPr/>
          <p:nvPr/>
        </p:nvCxnSpPr>
        <p:spPr>
          <a:xfrm rot="10800000">
            <a:off x="5385600" y="2006917"/>
            <a:ext cx="0" cy="1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25"/>
          <p:cNvCxnSpPr/>
          <p:nvPr/>
        </p:nvCxnSpPr>
        <p:spPr>
          <a:xfrm rot="10800000">
            <a:off x="6452400" y="2006917"/>
            <a:ext cx="0" cy="1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3" name="Google Shape;403;p25"/>
          <p:cNvCxnSpPr/>
          <p:nvPr/>
        </p:nvCxnSpPr>
        <p:spPr>
          <a:xfrm rot="10800000">
            <a:off x="7519200" y="2006917"/>
            <a:ext cx="0" cy="1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4" name="Google Shape;404;p25"/>
          <p:cNvSpPr txBox="1"/>
          <p:nvPr/>
        </p:nvSpPr>
        <p:spPr>
          <a:xfrm>
            <a:off x="5231413" y="1748356"/>
            <a:ext cx="33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25"/>
          <p:cNvSpPr txBox="1"/>
          <p:nvPr/>
        </p:nvSpPr>
        <p:spPr>
          <a:xfrm>
            <a:off x="6298213" y="1748356"/>
            <a:ext cx="33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25"/>
          <p:cNvSpPr txBox="1"/>
          <p:nvPr/>
        </p:nvSpPr>
        <p:spPr>
          <a:xfrm>
            <a:off x="7365013" y="1748356"/>
            <a:ext cx="33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" name="Google Shape;4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650" y="386255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"/>
          <p:cNvSpPr txBox="1"/>
          <p:nvPr/>
        </p:nvSpPr>
        <p:spPr>
          <a:xfrm>
            <a:off x="1090875" y="3893450"/>
            <a:ext cx="322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cannot process all time steps in parallel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8850" y="3863436"/>
            <a:ext cx="400200" cy="39842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5"/>
          <p:cNvSpPr txBox="1"/>
          <p:nvPr/>
        </p:nvSpPr>
        <p:spPr>
          <a:xfrm>
            <a:off x="5586675" y="3893450"/>
            <a:ext cx="322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process all time steps in parallel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1387" y="4496500"/>
            <a:ext cx="61528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5"/>
          <p:cNvSpPr txBox="1"/>
          <p:nvPr/>
        </p:nvSpPr>
        <p:spPr>
          <a:xfrm>
            <a:off x="5739075" y="4503050"/>
            <a:ext cx="22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a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major issue</a:t>
            </a: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4693050" y="901550"/>
            <a:ext cx="30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Let’s start with the encoder…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without RNNs</a:t>
            </a:r>
            <a:endParaRPr sz="2600"/>
          </a:p>
        </p:txBody>
      </p:sp>
      <p:sp>
        <p:nvSpPr>
          <p:cNvPr id="419" name="Google Shape;419;p26"/>
          <p:cNvSpPr txBox="1"/>
          <p:nvPr/>
        </p:nvSpPr>
        <p:spPr>
          <a:xfrm>
            <a:off x="944575" y="88500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about replacing the RNNs with MLPs?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0" name="Google Shape;4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225" y="850575"/>
            <a:ext cx="469050" cy="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6"/>
          <p:cNvSpPr txBox="1"/>
          <p:nvPr/>
        </p:nvSpPr>
        <p:spPr>
          <a:xfrm>
            <a:off x="474075" y="3722150"/>
            <a:ext cx="82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the RNN, each input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others.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6"/>
          <p:cNvSpPr txBox="1"/>
          <p:nvPr/>
        </p:nvSpPr>
        <p:spPr>
          <a:xfrm>
            <a:off x="474075" y="4248163"/>
            <a:ext cx="3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lose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 information.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6"/>
          <p:cNvSpPr txBox="1"/>
          <p:nvPr/>
        </p:nvSpPr>
        <p:spPr>
          <a:xfrm>
            <a:off x="5398625" y="5883600"/>
            <a:ext cx="33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make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's life unnecessarily complex.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5466425" y="6655750"/>
            <a:ext cx="35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 heavily relies on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positions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predict the output.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6"/>
          <p:cNvSpPr txBox="1"/>
          <p:nvPr/>
        </p:nvSpPr>
        <p:spPr>
          <a:xfrm>
            <a:off x="6372299" y="7479700"/>
            <a:ext cx="27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fix this?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" name="Google Shape;42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9150" y="7427888"/>
            <a:ext cx="602700" cy="55851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6"/>
          <p:cNvSpPr/>
          <p:nvPr/>
        </p:nvSpPr>
        <p:spPr>
          <a:xfrm>
            <a:off x="350350" y="24212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6"/>
          <p:cNvSpPr/>
          <p:nvPr/>
        </p:nvSpPr>
        <p:spPr>
          <a:xfrm>
            <a:off x="350350" y="29359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" name="Google Shape;429;p26"/>
          <p:cNvCxnSpPr>
            <a:stCxn id="428" idx="0"/>
            <a:endCxn id="427" idx="2"/>
          </p:cNvCxnSpPr>
          <p:nvPr/>
        </p:nvCxnSpPr>
        <p:spPr>
          <a:xfrm rot="10800000">
            <a:off x="712150" y="28099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0" name="Google Shape;430;p26"/>
          <p:cNvCxnSpPr/>
          <p:nvPr/>
        </p:nvCxnSpPr>
        <p:spPr>
          <a:xfrm rot="10800000">
            <a:off x="712169" y="31163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1" name="Google Shape;431;p26"/>
          <p:cNvSpPr txBox="1"/>
          <p:nvPr/>
        </p:nvSpPr>
        <p:spPr>
          <a:xfrm>
            <a:off x="566648" y="3242336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1218611" y="24212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6"/>
          <p:cNvSpPr/>
          <p:nvPr/>
        </p:nvSpPr>
        <p:spPr>
          <a:xfrm>
            <a:off x="1218611" y="29359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26"/>
          <p:cNvCxnSpPr>
            <a:stCxn id="433" idx="0"/>
            <a:endCxn id="432" idx="2"/>
          </p:cNvCxnSpPr>
          <p:nvPr/>
        </p:nvCxnSpPr>
        <p:spPr>
          <a:xfrm rot="10800000">
            <a:off x="1580411" y="28099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p26"/>
          <p:cNvCxnSpPr/>
          <p:nvPr/>
        </p:nvCxnSpPr>
        <p:spPr>
          <a:xfrm rot="10800000">
            <a:off x="1580430" y="31163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6" name="Google Shape;436;p26"/>
          <p:cNvSpPr txBox="1"/>
          <p:nvPr/>
        </p:nvSpPr>
        <p:spPr>
          <a:xfrm>
            <a:off x="1367901" y="32423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“Iove”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26"/>
          <p:cNvSpPr/>
          <p:nvPr/>
        </p:nvSpPr>
        <p:spPr>
          <a:xfrm>
            <a:off x="2086872" y="24212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6"/>
          <p:cNvSpPr/>
          <p:nvPr/>
        </p:nvSpPr>
        <p:spPr>
          <a:xfrm>
            <a:off x="2086872" y="29359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p26"/>
          <p:cNvCxnSpPr>
            <a:stCxn id="438" idx="0"/>
            <a:endCxn id="437" idx="2"/>
          </p:cNvCxnSpPr>
          <p:nvPr/>
        </p:nvCxnSpPr>
        <p:spPr>
          <a:xfrm rot="10800000">
            <a:off x="2448672" y="28099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0" name="Google Shape;440;p26"/>
          <p:cNvCxnSpPr/>
          <p:nvPr/>
        </p:nvCxnSpPr>
        <p:spPr>
          <a:xfrm rot="10800000">
            <a:off x="2448691" y="31163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1" name="Google Shape;441;p26"/>
          <p:cNvSpPr txBox="1"/>
          <p:nvPr/>
        </p:nvSpPr>
        <p:spPr>
          <a:xfrm>
            <a:off x="2236162" y="32423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26"/>
          <p:cNvSpPr txBox="1"/>
          <p:nvPr/>
        </p:nvSpPr>
        <p:spPr>
          <a:xfrm>
            <a:off x="1574500" y="2148350"/>
            <a:ext cx="3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26"/>
          <p:cNvSpPr txBox="1"/>
          <p:nvPr/>
        </p:nvSpPr>
        <p:spPr>
          <a:xfrm>
            <a:off x="723900" y="2134725"/>
            <a:ext cx="3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26"/>
          <p:cNvSpPr txBox="1"/>
          <p:nvPr/>
        </p:nvSpPr>
        <p:spPr>
          <a:xfrm>
            <a:off x="2136000" y="2148350"/>
            <a:ext cx="3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26"/>
          <p:cNvSpPr/>
          <p:nvPr/>
        </p:nvSpPr>
        <p:spPr>
          <a:xfrm>
            <a:off x="3623026" y="24212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6"/>
          <p:cNvSpPr/>
          <p:nvPr/>
        </p:nvSpPr>
        <p:spPr>
          <a:xfrm>
            <a:off x="4491287" y="24212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26"/>
          <p:cNvCxnSpPr>
            <a:stCxn id="445" idx="3"/>
            <a:endCxn id="446" idx="1"/>
          </p:cNvCxnSpPr>
          <p:nvPr/>
        </p:nvCxnSpPr>
        <p:spPr>
          <a:xfrm>
            <a:off x="4346626" y="26156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26"/>
          <p:cNvSpPr/>
          <p:nvPr/>
        </p:nvSpPr>
        <p:spPr>
          <a:xfrm>
            <a:off x="5359548" y="24212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26"/>
          <p:cNvCxnSpPr>
            <a:endCxn id="448" idx="1"/>
          </p:cNvCxnSpPr>
          <p:nvPr/>
        </p:nvCxnSpPr>
        <p:spPr>
          <a:xfrm>
            <a:off x="5214948" y="26156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0" name="Google Shape;450;p26"/>
          <p:cNvSpPr txBox="1"/>
          <p:nvPr/>
        </p:nvSpPr>
        <p:spPr>
          <a:xfrm>
            <a:off x="5155104" y="23891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26"/>
          <p:cNvSpPr txBox="1"/>
          <p:nvPr/>
        </p:nvSpPr>
        <p:spPr>
          <a:xfrm>
            <a:off x="4286843" y="23891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26"/>
          <p:cNvSpPr/>
          <p:nvPr/>
        </p:nvSpPr>
        <p:spPr>
          <a:xfrm>
            <a:off x="6227809" y="24212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p26"/>
          <p:cNvCxnSpPr>
            <a:endCxn id="452" idx="1"/>
          </p:cNvCxnSpPr>
          <p:nvPr/>
        </p:nvCxnSpPr>
        <p:spPr>
          <a:xfrm>
            <a:off x="6083209" y="26156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4" name="Google Shape;454;p26"/>
          <p:cNvSpPr txBox="1"/>
          <p:nvPr/>
        </p:nvSpPr>
        <p:spPr>
          <a:xfrm>
            <a:off x="6023365" y="23891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5" name="Google Shape;455;p26"/>
          <p:cNvCxnSpPr/>
          <p:nvPr/>
        </p:nvCxnSpPr>
        <p:spPr>
          <a:xfrm rot="10800000">
            <a:off x="3984845" y="22952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26"/>
          <p:cNvCxnSpPr/>
          <p:nvPr/>
        </p:nvCxnSpPr>
        <p:spPr>
          <a:xfrm rot="10800000">
            <a:off x="4853106" y="22952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Google Shape;457;p26"/>
          <p:cNvCxnSpPr/>
          <p:nvPr/>
        </p:nvCxnSpPr>
        <p:spPr>
          <a:xfrm rot="10800000">
            <a:off x="5721367" y="22952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8" name="Google Shape;458;p26"/>
          <p:cNvCxnSpPr/>
          <p:nvPr/>
        </p:nvCxnSpPr>
        <p:spPr>
          <a:xfrm rot="10800000">
            <a:off x="6589628" y="22952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9" name="Google Shape;459;p26"/>
          <p:cNvSpPr/>
          <p:nvPr/>
        </p:nvSpPr>
        <p:spPr>
          <a:xfrm>
            <a:off x="7096069" y="24212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26"/>
          <p:cNvCxnSpPr>
            <a:endCxn id="459" idx="1"/>
          </p:cNvCxnSpPr>
          <p:nvPr/>
        </p:nvCxnSpPr>
        <p:spPr>
          <a:xfrm>
            <a:off x="6951469" y="26156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1" name="Google Shape;461;p26"/>
          <p:cNvSpPr txBox="1"/>
          <p:nvPr/>
        </p:nvSpPr>
        <p:spPr>
          <a:xfrm>
            <a:off x="6891626" y="23891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2" name="Google Shape;462;p26"/>
          <p:cNvCxnSpPr/>
          <p:nvPr/>
        </p:nvCxnSpPr>
        <p:spPr>
          <a:xfrm rot="10800000">
            <a:off x="7457889" y="22952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3" name="Google Shape;463;p26"/>
          <p:cNvSpPr/>
          <p:nvPr/>
        </p:nvSpPr>
        <p:spPr>
          <a:xfrm>
            <a:off x="3623026" y="21352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4491287" y="21352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5359548" y="21352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6"/>
          <p:cNvSpPr/>
          <p:nvPr/>
        </p:nvSpPr>
        <p:spPr>
          <a:xfrm>
            <a:off x="6227809" y="21352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6"/>
          <p:cNvSpPr/>
          <p:nvPr/>
        </p:nvSpPr>
        <p:spPr>
          <a:xfrm>
            <a:off x="7096069" y="21352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26"/>
          <p:cNvCxnSpPr/>
          <p:nvPr/>
        </p:nvCxnSpPr>
        <p:spPr>
          <a:xfrm rot="10800000">
            <a:off x="3984845" y="20092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9" name="Google Shape;469;p26"/>
          <p:cNvCxnSpPr/>
          <p:nvPr/>
        </p:nvCxnSpPr>
        <p:spPr>
          <a:xfrm rot="10800000">
            <a:off x="4853106" y="20092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0" name="Google Shape;470;p26"/>
          <p:cNvCxnSpPr/>
          <p:nvPr/>
        </p:nvCxnSpPr>
        <p:spPr>
          <a:xfrm rot="10800000">
            <a:off x="5721367" y="20092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1" name="Google Shape;471;p26"/>
          <p:cNvCxnSpPr/>
          <p:nvPr/>
        </p:nvCxnSpPr>
        <p:spPr>
          <a:xfrm rot="10800000">
            <a:off x="6589628" y="20092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2" name="Google Shape;472;p26"/>
          <p:cNvCxnSpPr/>
          <p:nvPr/>
        </p:nvCxnSpPr>
        <p:spPr>
          <a:xfrm rot="10800000">
            <a:off x="7457889" y="20092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3" name="Google Shape;473;p26"/>
          <p:cNvSpPr/>
          <p:nvPr/>
        </p:nvSpPr>
        <p:spPr>
          <a:xfrm>
            <a:off x="3623026" y="18493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6"/>
          <p:cNvSpPr/>
          <p:nvPr/>
        </p:nvSpPr>
        <p:spPr>
          <a:xfrm>
            <a:off x="4491287" y="18493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6"/>
          <p:cNvSpPr/>
          <p:nvPr/>
        </p:nvSpPr>
        <p:spPr>
          <a:xfrm>
            <a:off x="5359548" y="18493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6"/>
          <p:cNvSpPr/>
          <p:nvPr/>
        </p:nvSpPr>
        <p:spPr>
          <a:xfrm>
            <a:off x="6227809" y="18493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6"/>
          <p:cNvSpPr/>
          <p:nvPr/>
        </p:nvSpPr>
        <p:spPr>
          <a:xfrm>
            <a:off x="7096069" y="18493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26"/>
          <p:cNvCxnSpPr/>
          <p:nvPr/>
        </p:nvCxnSpPr>
        <p:spPr>
          <a:xfrm rot="10800000">
            <a:off x="3984845" y="17233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9" name="Google Shape;479;p26"/>
          <p:cNvCxnSpPr/>
          <p:nvPr/>
        </p:nvCxnSpPr>
        <p:spPr>
          <a:xfrm rot="10800000">
            <a:off x="4853106" y="17233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0" name="Google Shape;480;p26"/>
          <p:cNvCxnSpPr/>
          <p:nvPr/>
        </p:nvCxnSpPr>
        <p:spPr>
          <a:xfrm rot="10800000">
            <a:off x="5721367" y="17233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1" name="Google Shape;481;p26"/>
          <p:cNvCxnSpPr/>
          <p:nvPr/>
        </p:nvCxnSpPr>
        <p:spPr>
          <a:xfrm rot="10800000">
            <a:off x="6589628" y="17233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2" name="Google Shape;482;p26"/>
          <p:cNvCxnSpPr/>
          <p:nvPr/>
        </p:nvCxnSpPr>
        <p:spPr>
          <a:xfrm rot="10800000">
            <a:off x="7457889" y="17233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3" name="Google Shape;483;p26"/>
          <p:cNvSpPr txBox="1"/>
          <p:nvPr/>
        </p:nvSpPr>
        <p:spPr>
          <a:xfrm>
            <a:off x="3797274" y="1463932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26"/>
          <p:cNvSpPr txBox="1"/>
          <p:nvPr/>
        </p:nvSpPr>
        <p:spPr>
          <a:xfrm>
            <a:off x="4531956" y="1463932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26"/>
          <p:cNvSpPr txBox="1"/>
          <p:nvPr/>
        </p:nvSpPr>
        <p:spPr>
          <a:xfrm>
            <a:off x="5467007" y="1463932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“les”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26"/>
          <p:cNvSpPr txBox="1"/>
          <p:nvPr/>
        </p:nvSpPr>
        <p:spPr>
          <a:xfrm>
            <a:off x="6266287" y="1463932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26"/>
          <p:cNvSpPr txBox="1"/>
          <p:nvPr/>
        </p:nvSpPr>
        <p:spPr>
          <a:xfrm>
            <a:off x="7134548" y="1463932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&lt;eos&gt;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p26"/>
          <p:cNvCxnSpPr/>
          <p:nvPr/>
        </p:nvCxnSpPr>
        <p:spPr>
          <a:xfrm rot="10800000">
            <a:off x="3984845" y="28099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9" name="Google Shape;489;p26"/>
          <p:cNvCxnSpPr/>
          <p:nvPr/>
        </p:nvCxnSpPr>
        <p:spPr>
          <a:xfrm rot="10800000">
            <a:off x="4853106" y="28099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0" name="Google Shape;490;p26"/>
          <p:cNvCxnSpPr/>
          <p:nvPr/>
        </p:nvCxnSpPr>
        <p:spPr>
          <a:xfrm rot="10800000">
            <a:off x="5721367" y="28099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1" name="Google Shape;491;p26"/>
          <p:cNvCxnSpPr/>
          <p:nvPr/>
        </p:nvCxnSpPr>
        <p:spPr>
          <a:xfrm rot="10800000">
            <a:off x="6589628" y="28099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2" name="Google Shape;492;p26"/>
          <p:cNvCxnSpPr/>
          <p:nvPr/>
        </p:nvCxnSpPr>
        <p:spPr>
          <a:xfrm rot="10800000">
            <a:off x="7391099" y="28099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3" name="Google Shape;493;p26"/>
          <p:cNvSpPr/>
          <p:nvPr/>
        </p:nvSpPr>
        <p:spPr>
          <a:xfrm>
            <a:off x="3072409" y="1786928"/>
            <a:ext cx="144600" cy="126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26"/>
          <p:cNvCxnSpPr>
            <a:stCxn id="427" idx="0"/>
            <a:endCxn id="493" idx="0"/>
          </p:cNvCxnSpPr>
          <p:nvPr/>
        </p:nvCxnSpPr>
        <p:spPr>
          <a:xfrm rot="-5400000">
            <a:off x="1611400" y="887764"/>
            <a:ext cx="634200" cy="2432700"/>
          </a:xfrm>
          <a:prstGeom prst="bentConnector3">
            <a:avLst>
              <a:gd fmla="val 137550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5" name="Google Shape;495;p26"/>
          <p:cNvCxnSpPr>
            <a:stCxn id="432" idx="0"/>
          </p:cNvCxnSpPr>
          <p:nvPr/>
        </p:nvCxnSpPr>
        <p:spPr>
          <a:xfrm rot="-5400000">
            <a:off x="2037611" y="1409314"/>
            <a:ext cx="554700" cy="1469100"/>
          </a:xfrm>
          <a:prstGeom prst="bentConnector2">
            <a:avLst/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6" name="Google Shape;496;p26"/>
          <p:cNvCxnSpPr>
            <a:stCxn id="437" idx="0"/>
            <a:endCxn id="493" idx="4"/>
          </p:cNvCxnSpPr>
          <p:nvPr/>
        </p:nvCxnSpPr>
        <p:spPr>
          <a:xfrm rot="-5400000">
            <a:off x="2542572" y="1819114"/>
            <a:ext cx="508200" cy="696000"/>
          </a:xfrm>
          <a:prstGeom prst="bentConnector3">
            <a:avLst>
              <a:gd fmla="val 40095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7" name="Google Shape;497;p26"/>
          <p:cNvSpPr txBox="1"/>
          <p:nvPr/>
        </p:nvSpPr>
        <p:spPr>
          <a:xfrm>
            <a:off x="1796447" y="1299300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1,1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26"/>
          <p:cNvSpPr txBox="1"/>
          <p:nvPr/>
        </p:nvSpPr>
        <p:spPr>
          <a:xfrm>
            <a:off x="2055922" y="160047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1,2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26"/>
          <p:cNvSpPr txBox="1"/>
          <p:nvPr/>
        </p:nvSpPr>
        <p:spPr>
          <a:xfrm>
            <a:off x="2667336" y="1941450"/>
            <a:ext cx="48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1,3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0" name="Google Shape;500;p26"/>
          <p:cNvCxnSpPr>
            <a:stCxn id="493" idx="6"/>
            <a:endCxn id="445" idx="2"/>
          </p:cNvCxnSpPr>
          <p:nvPr/>
        </p:nvCxnSpPr>
        <p:spPr>
          <a:xfrm>
            <a:off x="3217009" y="1849928"/>
            <a:ext cx="767700" cy="960000"/>
          </a:xfrm>
          <a:prstGeom prst="bentConnector4">
            <a:avLst>
              <a:gd fmla="val 26438" name="adj1"/>
              <a:gd fmla="val 112708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1" name="Google Shape;501;p26"/>
          <p:cNvSpPr/>
          <p:nvPr/>
        </p:nvSpPr>
        <p:spPr>
          <a:xfrm>
            <a:off x="4694974" y="29930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26"/>
          <p:cNvCxnSpPr>
            <a:stCxn id="501" idx="0"/>
          </p:cNvCxnSpPr>
          <p:nvPr/>
        </p:nvCxnSpPr>
        <p:spPr>
          <a:xfrm rot="10800000">
            <a:off x="5052574" y="28004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3" name="Google Shape;503;p26"/>
          <p:cNvCxnSpPr/>
          <p:nvPr/>
        </p:nvCxnSpPr>
        <p:spPr>
          <a:xfrm rot="10800000">
            <a:off x="5056794" y="31735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4" name="Google Shape;504;p26"/>
          <p:cNvSpPr txBox="1"/>
          <p:nvPr/>
        </p:nvSpPr>
        <p:spPr>
          <a:xfrm>
            <a:off x="4911273" y="3299524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26"/>
          <p:cNvSpPr/>
          <p:nvPr/>
        </p:nvSpPr>
        <p:spPr>
          <a:xfrm>
            <a:off x="5563235" y="29930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26"/>
          <p:cNvCxnSpPr>
            <a:stCxn id="505" idx="0"/>
          </p:cNvCxnSpPr>
          <p:nvPr/>
        </p:nvCxnSpPr>
        <p:spPr>
          <a:xfrm rot="10800000">
            <a:off x="5920835" y="28004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7" name="Google Shape;507;p26"/>
          <p:cNvCxnSpPr/>
          <p:nvPr/>
        </p:nvCxnSpPr>
        <p:spPr>
          <a:xfrm rot="10800000">
            <a:off x="5925054" y="31735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8" name="Google Shape;508;p26"/>
          <p:cNvSpPr txBox="1"/>
          <p:nvPr/>
        </p:nvSpPr>
        <p:spPr>
          <a:xfrm>
            <a:off x="5779544" y="3299524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26"/>
          <p:cNvSpPr/>
          <p:nvPr/>
        </p:nvSpPr>
        <p:spPr>
          <a:xfrm>
            <a:off x="6498285" y="29930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26"/>
          <p:cNvCxnSpPr>
            <a:stCxn id="509" idx="0"/>
          </p:cNvCxnSpPr>
          <p:nvPr/>
        </p:nvCxnSpPr>
        <p:spPr>
          <a:xfrm rot="10800000">
            <a:off x="6855885" y="28004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1" name="Google Shape;511;p26"/>
          <p:cNvCxnSpPr/>
          <p:nvPr/>
        </p:nvCxnSpPr>
        <p:spPr>
          <a:xfrm rot="10800000">
            <a:off x="6860105" y="31735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2" name="Google Shape;512;p26"/>
          <p:cNvSpPr txBox="1"/>
          <p:nvPr/>
        </p:nvSpPr>
        <p:spPr>
          <a:xfrm>
            <a:off x="6619563" y="3299524"/>
            <a:ext cx="4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“les”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26"/>
          <p:cNvSpPr/>
          <p:nvPr/>
        </p:nvSpPr>
        <p:spPr>
          <a:xfrm>
            <a:off x="7366546" y="29930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26"/>
          <p:cNvCxnSpPr>
            <a:stCxn id="513" idx="0"/>
          </p:cNvCxnSpPr>
          <p:nvPr/>
        </p:nvCxnSpPr>
        <p:spPr>
          <a:xfrm rot="10800000">
            <a:off x="7724146" y="28004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5" name="Google Shape;515;p26"/>
          <p:cNvCxnSpPr/>
          <p:nvPr/>
        </p:nvCxnSpPr>
        <p:spPr>
          <a:xfrm rot="10800000">
            <a:off x="7728366" y="31735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6" name="Google Shape;516;p26"/>
          <p:cNvSpPr txBox="1"/>
          <p:nvPr/>
        </p:nvSpPr>
        <p:spPr>
          <a:xfrm>
            <a:off x="7346595" y="3299524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26"/>
          <p:cNvSpPr/>
          <p:nvPr/>
        </p:nvSpPr>
        <p:spPr>
          <a:xfrm>
            <a:off x="3825048" y="298532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p26"/>
          <p:cNvCxnSpPr>
            <a:stCxn id="517" idx="0"/>
          </p:cNvCxnSpPr>
          <p:nvPr/>
        </p:nvCxnSpPr>
        <p:spPr>
          <a:xfrm rot="10800000">
            <a:off x="4182648" y="279272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9" name="Google Shape;519;p26"/>
          <p:cNvCxnSpPr/>
          <p:nvPr/>
        </p:nvCxnSpPr>
        <p:spPr>
          <a:xfrm rot="10800000">
            <a:off x="4186867" y="316575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0" name="Google Shape;520;p26"/>
          <p:cNvSpPr txBox="1"/>
          <p:nvPr/>
        </p:nvSpPr>
        <p:spPr>
          <a:xfrm>
            <a:off x="4041364" y="3291756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&lt;bos&gt;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26"/>
          <p:cNvSpPr txBox="1"/>
          <p:nvPr/>
        </p:nvSpPr>
        <p:spPr>
          <a:xfrm>
            <a:off x="2997654" y="1649823"/>
            <a:ext cx="1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without RNNs</a:t>
            </a:r>
            <a:endParaRPr sz="2600"/>
          </a:p>
        </p:txBody>
      </p:sp>
      <p:sp>
        <p:nvSpPr>
          <p:cNvPr id="527" name="Google Shape;527;p27"/>
          <p:cNvSpPr txBox="1"/>
          <p:nvPr/>
        </p:nvSpPr>
        <p:spPr>
          <a:xfrm>
            <a:off x="172850" y="3718350"/>
            <a:ext cx="32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the same encoded states for: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27"/>
          <p:cNvSpPr txBox="1"/>
          <p:nvPr/>
        </p:nvSpPr>
        <p:spPr>
          <a:xfrm>
            <a:off x="3635150" y="3318150"/>
            <a:ext cx="12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love cats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27"/>
          <p:cNvSpPr txBox="1"/>
          <p:nvPr/>
        </p:nvSpPr>
        <p:spPr>
          <a:xfrm>
            <a:off x="3635150" y="3622950"/>
            <a:ext cx="12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love I cats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27"/>
          <p:cNvSpPr txBox="1"/>
          <p:nvPr/>
        </p:nvSpPr>
        <p:spPr>
          <a:xfrm>
            <a:off x="3635150" y="3927750"/>
            <a:ext cx="12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cats love I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27"/>
          <p:cNvSpPr txBox="1"/>
          <p:nvPr/>
        </p:nvSpPr>
        <p:spPr>
          <a:xfrm>
            <a:off x="3685725" y="4260000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27"/>
          <p:cNvSpPr/>
          <p:nvPr/>
        </p:nvSpPr>
        <p:spPr>
          <a:xfrm>
            <a:off x="3448250" y="3363850"/>
            <a:ext cx="165600" cy="123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7"/>
          <p:cNvSpPr txBox="1"/>
          <p:nvPr/>
        </p:nvSpPr>
        <p:spPr>
          <a:xfrm>
            <a:off x="4911275" y="3278225"/>
            <a:ext cx="381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make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's life unnecessarily complex.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>
            <a:off x="4954550" y="3893813"/>
            <a:ext cx="37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 heavily relies on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positions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predict the output.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5688124" y="4603725"/>
            <a:ext cx="27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fix this?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6" name="Google Shape;5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200" y="4601726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7"/>
          <p:cNvSpPr/>
          <p:nvPr/>
        </p:nvSpPr>
        <p:spPr>
          <a:xfrm>
            <a:off x="350350" y="18878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7"/>
          <p:cNvSpPr/>
          <p:nvPr/>
        </p:nvSpPr>
        <p:spPr>
          <a:xfrm>
            <a:off x="350350" y="24025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Google Shape;539;p27"/>
          <p:cNvCxnSpPr>
            <a:stCxn id="538" idx="0"/>
            <a:endCxn id="537" idx="2"/>
          </p:cNvCxnSpPr>
          <p:nvPr/>
        </p:nvCxnSpPr>
        <p:spPr>
          <a:xfrm rot="10800000">
            <a:off x="712150" y="22765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27"/>
          <p:cNvCxnSpPr/>
          <p:nvPr/>
        </p:nvCxnSpPr>
        <p:spPr>
          <a:xfrm rot="10800000">
            <a:off x="712169" y="25829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1" name="Google Shape;541;p27"/>
          <p:cNvSpPr txBox="1"/>
          <p:nvPr/>
        </p:nvSpPr>
        <p:spPr>
          <a:xfrm>
            <a:off x="566648" y="2708936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1218611" y="18878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1218611" y="24025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27"/>
          <p:cNvCxnSpPr>
            <a:stCxn id="543" idx="0"/>
            <a:endCxn id="542" idx="2"/>
          </p:cNvCxnSpPr>
          <p:nvPr/>
        </p:nvCxnSpPr>
        <p:spPr>
          <a:xfrm rot="10800000">
            <a:off x="1580411" y="22765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5" name="Google Shape;545;p27"/>
          <p:cNvCxnSpPr/>
          <p:nvPr/>
        </p:nvCxnSpPr>
        <p:spPr>
          <a:xfrm rot="10800000">
            <a:off x="1580430" y="25829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6" name="Google Shape;546;p27"/>
          <p:cNvSpPr txBox="1"/>
          <p:nvPr/>
        </p:nvSpPr>
        <p:spPr>
          <a:xfrm>
            <a:off x="1367901" y="27089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“Iove”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2086872" y="18878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2086872" y="24025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27"/>
          <p:cNvCxnSpPr>
            <a:stCxn id="548" idx="0"/>
            <a:endCxn id="547" idx="2"/>
          </p:cNvCxnSpPr>
          <p:nvPr/>
        </p:nvCxnSpPr>
        <p:spPr>
          <a:xfrm rot="10800000">
            <a:off x="2448672" y="22765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27"/>
          <p:cNvCxnSpPr/>
          <p:nvPr/>
        </p:nvCxnSpPr>
        <p:spPr>
          <a:xfrm rot="10800000">
            <a:off x="2448691" y="25829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1" name="Google Shape;551;p27"/>
          <p:cNvSpPr txBox="1"/>
          <p:nvPr/>
        </p:nvSpPr>
        <p:spPr>
          <a:xfrm>
            <a:off x="2236162" y="27089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27"/>
          <p:cNvSpPr txBox="1"/>
          <p:nvPr/>
        </p:nvSpPr>
        <p:spPr>
          <a:xfrm>
            <a:off x="1574500" y="1614950"/>
            <a:ext cx="3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27"/>
          <p:cNvSpPr txBox="1"/>
          <p:nvPr/>
        </p:nvSpPr>
        <p:spPr>
          <a:xfrm>
            <a:off x="723900" y="1601325"/>
            <a:ext cx="3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27"/>
          <p:cNvSpPr txBox="1"/>
          <p:nvPr/>
        </p:nvSpPr>
        <p:spPr>
          <a:xfrm>
            <a:off x="2136000" y="1614950"/>
            <a:ext cx="3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27"/>
          <p:cNvSpPr/>
          <p:nvPr/>
        </p:nvSpPr>
        <p:spPr>
          <a:xfrm>
            <a:off x="3623026" y="18878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7"/>
          <p:cNvSpPr/>
          <p:nvPr/>
        </p:nvSpPr>
        <p:spPr>
          <a:xfrm>
            <a:off x="4491287" y="18878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27"/>
          <p:cNvCxnSpPr>
            <a:stCxn id="555" idx="3"/>
            <a:endCxn id="556" idx="1"/>
          </p:cNvCxnSpPr>
          <p:nvPr/>
        </p:nvCxnSpPr>
        <p:spPr>
          <a:xfrm>
            <a:off x="4346626" y="20822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8" name="Google Shape;558;p27"/>
          <p:cNvSpPr/>
          <p:nvPr/>
        </p:nvSpPr>
        <p:spPr>
          <a:xfrm>
            <a:off x="5359548" y="18878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27"/>
          <p:cNvCxnSpPr>
            <a:endCxn id="558" idx="1"/>
          </p:cNvCxnSpPr>
          <p:nvPr/>
        </p:nvCxnSpPr>
        <p:spPr>
          <a:xfrm>
            <a:off x="5214948" y="20822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0" name="Google Shape;560;p27"/>
          <p:cNvSpPr txBox="1"/>
          <p:nvPr/>
        </p:nvSpPr>
        <p:spPr>
          <a:xfrm>
            <a:off x="5155104" y="18557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27"/>
          <p:cNvSpPr txBox="1"/>
          <p:nvPr/>
        </p:nvSpPr>
        <p:spPr>
          <a:xfrm>
            <a:off x="4286843" y="18557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27"/>
          <p:cNvSpPr/>
          <p:nvPr/>
        </p:nvSpPr>
        <p:spPr>
          <a:xfrm>
            <a:off x="6227809" y="18878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27"/>
          <p:cNvCxnSpPr>
            <a:endCxn id="562" idx="1"/>
          </p:cNvCxnSpPr>
          <p:nvPr/>
        </p:nvCxnSpPr>
        <p:spPr>
          <a:xfrm>
            <a:off x="6083209" y="20822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4" name="Google Shape;564;p27"/>
          <p:cNvSpPr txBox="1"/>
          <p:nvPr/>
        </p:nvSpPr>
        <p:spPr>
          <a:xfrm>
            <a:off x="6023365" y="18557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5" name="Google Shape;565;p27"/>
          <p:cNvCxnSpPr/>
          <p:nvPr/>
        </p:nvCxnSpPr>
        <p:spPr>
          <a:xfrm rot="10800000">
            <a:off x="3984845" y="17618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6" name="Google Shape;566;p27"/>
          <p:cNvCxnSpPr/>
          <p:nvPr/>
        </p:nvCxnSpPr>
        <p:spPr>
          <a:xfrm rot="10800000">
            <a:off x="4853106" y="17618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7" name="Google Shape;567;p27"/>
          <p:cNvCxnSpPr/>
          <p:nvPr/>
        </p:nvCxnSpPr>
        <p:spPr>
          <a:xfrm rot="10800000">
            <a:off x="5721367" y="17618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8" name="Google Shape;568;p27"/>
          <p:cNvCxnSpPr/>
          <p:nvPr/>
        </p:nvCxnSpPr>
        <p:spPr>
          <a:xfrm rot="10800000">
            <a:off x="6589628" y="17618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9" name="Google Shape;569;p27"/>
          <p:cNvSpPr/>
          <p:nvPr/>
        </p:nvSpPr>
        <p:spPr>
          <a:xfrm>
            <a:off x="7096069" y="18878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27"/>
          <p:cNvCxnSpPr>
            <a:endCxn id="569" idx="1"/>
          </p:cNvCxnSpPr>
          <p:nvPr/>
        </p:nvCxnSpPr>
        <p:spPr>
          <a:xfrm>
            <a:off x="6951469" y="20822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1" name="Google Shape;571;p27"/>
          <p:cNvSpPr txBox="1"/>
          <p:nvPr/>
        </p:nvSpPr>
        <p:spPr>
          <a:xfrm>
            <a:off x="6891626" y="18557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2" name="Google Shape;572;p27"/>
          <p:cNvCxnSpPr/>
          <p:nvPr/>
        </p:nvCxnSpPr>
        <p:spPr>
          <a:xfrm rot="10800000">
            <a:off x="7457889" y="17618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3" name="Google Shape;573;p27"/>
          <p:cNvSpPr/>
          <p:nvPr/>
        </p:nvSpPr>
        <p:spPr>
          <a:xfrm>
            <a:off x="3623026" y="16018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7"/>
          <p:cNvSpPr/>
          <p:nvPr/>
        </p:nvSpPr>
        <p:spPr>
          <a:xfrm>
            <a:off x="4491287" y="16018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7"/>
          <p:cNvSpPr/>
          <p:nvPr/>
        </p:nvSpPr>
        <p:spPr>
          <a:xfrm>
            <a:off x="5359548" y="16018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7"/>
          <p:cNvSpPr/>
          <p:nvPr/>
        </p:nvSpPr>
        <p:spPr>
          <a:xfrm>
            <a:off x="6227809" y="16018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7"/>
          <p:cNvSpPr/>
          <p:nvPr/>
        </p:nvSpPr>
        <p:spPr>
          <a:xfrm>
            <a:off x="7096069" y="16018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27"/>
          <p:cNvCxnSpPr/>
          <p:nvPr/>
        </p:nvCxnSpPr>
        <p:spPr>
          <a:xfrm rot="10800000">
            <a:off x="3984845" y="14758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9" name="Google Shape;579;p27"/>
          <p:cNvCxnSpPr/>
          <p:nvPr/>
        </p:nvCxnSpPr>
        <p:spPr>
          <a:xfrm rot="10800000">
            <a:off x="4853106" y="14758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0" name="Google Shape;580;p27"/>
          <p:cNvCxnSpPr/>
          <p:nvPr/>
        </p:nvCxnSpPr>
        <p:spPr>
          <a:xfrm rot="10800000">
            <a:off x="5721367" y="14758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1" name="Google Shape;581;p27"/>
          <p:cNvCxnSpPr/>
          <p:nvPr/>
        </p:nvCxnSpPr>
        <p:spPr>
          <a:xfrm rot="10800000">
            <a:off x="6589628" y="14758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27"/>
          <p:cNvCxnSpPr/>
          <p:nvPr/>
        </p:nvCxnSpPr>
        <p:spPr>
          <a:xfrm rot="10800000">
            <a:off x="7457889" y="14758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3" name="Google Shape;583;p27"/>
          <p:cNvSpPr/>
          <p:nvPr/>
        </p:nvSpPr>
        <p:spPr>
          <a:xfrm>
            <a:off x="3623026" y="13159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7"/>
          <p:cNvSpPr/>
          <p:nvPr/>
        </p:nvSpPr>
        <p:spPr>
          <a:xfrm>
            <a:off x="4491287" y="13159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7"/>
          <p:cNvSpPr/>
          <p:nvPr/>
        </p:nvSpPr>
        <p:spPr>
          <a:xfrm>
            <a:off x="5359548" y="13159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7"/>
          <p:cNvSpPr/>
          <p:nvPr/>
        </p:nvSpPr>
        <p:spPr>
          <a:xfrm>
            <a:off x="6227809" y="13159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7"/>
          <p:cNvSpPr/>
          <p:nvPr/>
        </p:nvSpPr>
        <p:spPr>
          <a:xfrm>
            <a:off x="7096069" y="13159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27"/>
          <p:cNvCxnSpPr/>
          <p:nvPr/>
        </p:nvCxnSpPr>
        <p:spPr>
          <a:xfrm rot="10800000">
            <a:off x="3984845" y="11899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9" name="Google Shape;589;p27"/>
          <p:cNvCxnSpPr/>
          <p:nvPr/>
        </p:nvCxnSpPr>
        <p:spPr>
          <a:xfrm rot="10800000">
            <a:off x="4853106" y="11899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0" name="Google Shape;590;p27"/>
          <p:cNvCxnSpPr/>
          <p:nvPr/>
        </p:nvCxnSpPr>
        <p:spPr>
          <a:xfrm rot="10800000">
            <a:off x="5721367" y="11899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1" name="Google Shape;591;p27"/>
          <p:cNvCxnSpPr/>
          <p:nvPr/>
        </p:nvCxnSpPr>
        <p:spPr>
          <a:xfrm rot="10800000">
            <a:off x="6589628" y="11899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2" name="Google Shape;592;p27"/>
          <p:cNvCxnSpPr/>
          <p:nvPr/>
        </p:nvCxnSpPr>
        <p:spPr>
          <a:xfrm rot="10800000">
            <a:off x="7457889" y="11899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3" name="Google Shape;593;p27"/>
          <p:cNvSpPr txBox="1"/>
          <p:nvPr/>
        </p:nvSpPr>
        <p:spPr>
          <a:xfrm>
            <a:off x="3797274" y="930532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27"/>
          <p:cNvSpPr txBox="1"/>
          <p:nvPr/>
        </p:nvSpPr>
        <p:spPr>
          <a:xfrm>
            <a:off x="4531956" y="930532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27"/>
          <p:cNvSpPr txBox="1"/>
          <p:nvPr/>
        </p:nvSpPr>
        <p:spPr>
          <a:xfrm>
            <a:off x="5467007" y="930532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“les”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27"/>
          <p:cNvSpPr txBox="1"/>
          <p:nvPr/>
        </p:nvSpPr>
        <p:spPr>
          <a:xfrm>
            <a:off x="6266287" y="930532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27"/>
          <p:cNvSpPr txBox="1"/>
          <p:nvPr/>
        </p:nvSpPr>
        <p:spPr>
          <a:xfrm>
            <a:off x="7134548" y="930532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&lt;eos&gt;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8" name="Google Shape;598;p27"/>
          <p:cNvCxnSpPr/>
          <p:nvPr/>
        </p:nvCxnSpPr>
        <p:spPr>
          <a:xfrm rot="10800000">
            <a:off x="3984845" y="22765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9" name="Google Shape;599;p27"/>
          <p:cNvCxnSpPr/>
          <p:nvPr/>
        </p:nvCxnSpPr>
        <p:spPr>
          <a:xfrm rot="10800000">
            <a:off x="4853106" y="22765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0" name="Google Shape;600;p27"/>
          <p:cNvCxnSpPr/>
          <p:nvPr/>
        </p:nvCxnSpPr>
        <p:spPr>
          <a:xfrm rot="10800000">
            <a:off x="5721367" y="22765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1" name="Google Shape;601;p27"/>
          <p:cNvCxnSpPr/>
          <p:nvPr/>
        </p:nvCxnSpPr>
        <p:spPr>
          <a:xfrm rot="10800000">
            <a:off x="6589628" y="22765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2" name="Google Shape;602;p27"/>
          <p:cNvCxnSpPr/>
          <p:nvPr/>
        </p:nvCxnSpPr>
        <p:spPr>
          <a:xfrm rot="10800000">
            <a:off x="7391099" y="22765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3" name="Google Shape;603;p27"/>
          <p:cNvSpPr/>
          <p:nvPr/>
        </p:nvSpPr>
        <p:spPr>
          <a:xfrm>
            <a:off x="3072409" y="1253528"/>
            <a:ext cx="144600" cy="126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27"/>
          <p:cNvCxnSpPr>
            <a:stCxn id="537" idx="0"/>
            <a:endCxn id="603" idx="0"/>
          </p:cNvCxnSpPr>
          <p:nvPr/>
        </p:nvCxnSpPr>
        <p:spPr>
          <a:xfrm rot="-5400000">
            <a:off x="1611400" y="354364"/>
            <a:ext cx="634200" cy="2432700"/>
          </a:xfrm>
          <a:prstGeom prst="bentConnector3">
            <a:avLst>
              <a:gd fmla="val 137550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" name="Google Shape;605;p27"/>
          <p:cNvCxnSpPr>
            <a:stCxn id="542" idx="0"/>
          </p:cNvCxnSpPr>
          <p:nvPr/>
        </p:nvCxnSpPr>
        <p:spPr>
          <a:xfrm rot="-5400000">
            <a:off x="2037611" y="875914"/>
            <a:ext cx="554700" cy="1469100"/>
          </a:xfrm>
          <a:prstGeom prst="bentConnector2">
            <a:avLst/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6" name="Google Shape;606;p27"/>
          <p:cNvCxnSpPr>
            <a:stCxn id="547" idx="0"/>
            <a:endCxn id="603" idx="4"/>
          </p:cNvCxnSpPr>
          <p:nvPr/>
        </p:nvCxnSpPr>
        <p:spPr>
          <a:xfrm rot="-5400000">
            <a:off x="2542572" y="1285714"/>
            <a:ext cx="508200" cy="696000"/>
          </a:xfrm>
          <a:prstGeom prst="bentConnector3">
            <a:avLst>
              <a:gd fmla="val 40095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7" name="Google Shape;607;p27"/>
          <p:cNvSpPr txBox="1"/>
          <p:nvPr/>
        </p:nvSpPr>
        <p:spPr>
          <a:xfrm>
            <a:off x="1796447" y="765900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1,1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27"/>
          <p:cNvSpPr txBox="1"/>
          <p:nvPr/>
        </p:nvSpPr>
        <p:spPr>
          <a:xfrm>
            <a:off x="2055922" y="106707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1,2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27"/>
          <p:cNvSpPr txBox="1"/>
          <p:nvPr/>
        </p:nvSpPr>
        <p:spPr>
          <a:xfrm>
            <a:off x="2667336" y="1408050"/>
            <a:ext cx="48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1,3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0" name="Google Shape;610;p27"/>
          <p:cNvCxnSpPr>
            <a:stCxn id="603" idx="6"/>
            <a:endCxn id="555" idx="2"/>
          </p:cNvCxnSpPr>
          <p:nvPr/>
        </p:nvCxnSpPr>
        <p:spPr>
          <a:xfrm>
            <a:off x="3217009" y="1316528"/>
            <a:ext cx="767700" cy="960000"/>
          </a:xfrm>
          <a:prstGeom prst="bentConnector4">
            <a:avLst>
              <a:gd fmla="val 26438" name="adj1"/>
              <a:gd fmla="val 112708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1" name="Google Shape;611;p27"/>
          <p:cNvSpPr/>
          <p:nvPr/>
        </p:nvSpPr>
        <p:spPr>
          <a:xfrm>
            <a:off x="4694974" y="24596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2" name="Google Shape;612;p27"/>
          <p:cNvCxnSpPr>
            <a:stCxn id="611" idx="0"/>
          </p:cNvCxnSpPr>
          <p:nvPr/>
        </p:nvCxnSpPr>
        <p:spPr>
          <a:xfrm rot="10800000">
            <a:off x="5052574" y="22670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3" name="Google Shape;613;p27"/>
          <p:cNvCxnSpPr/>
          <p:nvPr/>
        </p:nvCxnSpPr>
        <p:spPr>
          <a:xfrm rot="10800000">
            <a:off x="5056794" y="26401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4" name="Google Shape;614;p27"/>
          <p:cNvSpPr txBox="1"/>
          <p:nvPr/>
        </p:nvSpPr>
        <p:spPr>
          <a:xfrm>
            <a:off x="4911273" y="2766124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27"/>
          <p:cNvSpPr/>
          <p:nvPr/>
        </p:nvSpPr>
        <p:spPr>
          <a:xfrm>
            <a:off x="5563235" y="24596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p27"/>
          <p:cNvCxnSpPr>
            <a:stCxn id="615" idx="0"/>
          </p:cNvCxnSpPr>
          <p:nvPr/>
        </p:nvCxnSpPr>
        <p:spPr>
          <a:xfrm rot="10800000">
            <a:off x="5920835" y="22670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7" name="Google Shape;617;p27"/>
          <p:cNvCxnSpPr/>
          <p:nvPr/>
        </p:nvCxnSpPr>
        <p:spPr>
          <a:xfrm rot="10800000">
            <a:off x="5925054" y="26401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8" name="Google Shape;618;p27"/>
          <p:cNvSpPr txBox="1"/>
          <p:nvPr/>
        </p:nvSpPr>
        <p:spPr>
          <a:xfrm>
            <a:off x="5779544" y="2766124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27"/>
          <p:cNvSpPr/>
          <p:nvPr/>
        </p:nvSpPr>
        <p:spPr>
          <a:xfrm>
            <a:off x="6498285" y="24596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27"/>
          <p:cNvCxnSpPr>
            <a:stCxn id="619" idx="0"/>
          </p:cNvCxnSpPr>
          <p:nvPr/>
        </p:nvCxnSpPr>
        <p:spPr>
          <a:xfrm rot="10800000">
            <a:off x="6855885" y="22670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27"/>
          <p:cNvCxnSpPr/>
          <p:nvPr/>
        </p:nvCxnSpPr>
        <p:spPr>
          <a:xfrm rot="10800000">
            <a:off x="6860105" y="26401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2" name="Google Shape;622;p27"/>
          <p:cNvSpPr txBox="1"/>
          <p:nvPr/>
        </p:nvSpPr>
        <p:spPr>
          <a:xfrm>
            <a:off x="6619563" y="2766124"/>
            <a:ext cx="4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“les”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7366546" y="24596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p27"/>
          <p:cNvCxnSpPr>
            <a:stCxn id="623" idx="0"/>
          </p:cNvCxnSpPr>
          <p:nvPr/>
        </p:nvCxnSpPr>
        <p:spPr>
          <a:xfrm rot="10800000">
            <a:off x="7724146" y="22670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5" name="Google Shape;625;p27"/>
          <p:cNvCxnSpPr/>
          <p:nvPr/>
        </p:nvCxnSpPr>
        <p:spPr>
          <a:xfrm rot="10800000">
            <a:off x="7728366" y="26401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6" name="Google Shape;626;p27"/>
          <p:cNvSpPr txBox="1"/>
          <p:nvPr/>
        </p:nvSpPr>
        <p:spPr>
          <a:xfrm>
            <a:off x="7346595" y="2766124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27"/>
          <p:cNvSpPr/>
          <p:nvPr/>
        </p:nvSpPr>
        <p:spPr>
          <a:xfrm>
            <a:off x="3825048" y="245192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8" name="Google Shape;628;p27"/>
          <p:cNvCxnSpPr>
            <a:stCxn id="627" idx="0"/>
          </p:cNvCxnSpPr>
          <p:nvPr/>
        </p:nvCxnSpPr>
        <p:spPr>
          <a:xfrm rot="10800000">
            <a:off x="4182648" y="225932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" name="Google Shape;629;p27"/>
          <p:cNvCxnSpPr/>
          <p:nvPr/>
        </p:nvCxnSpPr>
        <p:spPr>
          <a:xfrm rot="10800000">
            <a:off x="4186867" y="263235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0" name="Google Shape;630;p27"/>
          <p:cNvSpPr txBox="1"/>
          <p:nvPr/>
        </p:nvSpPr>
        <p:spPr>
          <a:xfrm>
            <a:off x="4041364" y="2758356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&lt;bos&gt;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27"/>
          <p:cNvSpPr txBox="1"/>
          <p:nvPr/>
        </p:nvSpPr>
        <p:spPr>
          <a:xfrm>
            <a:off x="2997654" y="1116423"/>
            <a:ext cx="1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without RNNs</a:t>
            </a:r>
            <a:endParaRPr sz="2600"/>
          </a:p>
        </p:txBody>
      </p:sp>
      <p:sp>
        <p:nvSpPr>
          <p:cNvPr id="637" name="Google Shape;637;p28"/>
          <p:cNvSpPr txBox="1"/>
          <p:nvPr/>
        </p:nvSpPr>
        <p:spPr>
          <a:xfrm>
            <a:off x="944575" y="885000"/>
            <a:ext cx="36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need to inject positional information!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225" y="850575"/>
            <a:ext cx="469050" cy="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8"/>
          <p:cNvSpPr txBox="1"/>
          <p:nvPr/>
        </p:nvSpPr>
        <p:spPr>
          <a:xfrm>
            <a:off x="208400" y="1361625"/>
            <a:ext cx="84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to inform the network about the position of each input with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positional embeddings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8"/>
          <p:cNvSpPr txBox="1"/>
          <p:nvPr/>
        </p:nvSpPr>
        <p:spPr>
          <a:xfrm>
            <a:off x="170550" y="4149375"/>
            <a:ext cx="88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simplest solution is to just use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(that we can concatenate with the input embeddings).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8"/>
          <p:cNvSpPr txBox="1"/>
          <p:nvPr/>
        </p:nvSpPr>
        <p:spPr>
          <a:xfrm>
            <a:off x="170550" y="4606575"/>
            <a:ext cx="88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also normalize the counter by the length of the input sequence (see the  tutorial of this week).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8"/>
          <p:cNvSpPr/>
          <p:nvPr/>
        </p:nvSpPr>
        <p:spPr>
          <a:xfrm>
            <a:off x="673400" y="2860626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8"/>
          <p:cNvSpPr/>
          <p:nvPr/>
        </p:nvSpPr>
        <p:spPr>
          <a:xfrm>
            <a:off x="673400" y="3375319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28"/>
          <p:cNvCxnSpPr>
            <a:stCxn id="643" idx="0"/>
            <a:endCxn id="642" idx="2"/>
          </p:cNvCxnSpPr>
          <p:nvPr/>
        </p:nvCxnSpPr>
        <p:spPr>
          <a:xfrm rot="10800000">
            <a:off x="1035200" y="3249319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5" name="Google Shape;645;p28"/>
          <p:cNvCxnSpPr/>
          <p:nvPr/>
        </p:nvCxnSpPr>
        <p:spPr>
          <a:xfrm rot="10800000">
            <a:off x="1035219" y="3555748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6" name="Google Shape;646;p28"/>
          <p:cNvSpPr txBox="1"/>
          <p:nvPr/>
        </p:nvSpPr>
        <p:spPr>
          <a:xfrm>
            <a:off x="889698" y="3681748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28"/>
          <p:cNvSpPr/>
          <p:nvPr/>
        </p:nvSpPr>
        <p:spPr>
          <a:xfrm>
            <a:off x="1846461" y="2860626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8"/>
          <p:cNvSpPr/>
          <p:nvPr/>
        </p:nvSpPr>
        <p:spPr>
          <a:xfrm>
            <a:off x="1846461" y="3375319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9" name="Google Shape;649;p28"/>
          <p:cNvCxnSpPr>
            <a:stCxn id="648" idx="0"/>
            <a:endCxn id="647" idx="2"/>
          </p:cNvCxnSpPr>
          <p:nvPr/>
        </p:nvCxnSpPr>
        <p:spPr>
          <a:xfrm rot="10800000">
            <a:off x="2208261" y="3249319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0" name="Google Shape;650;p28"/>
          <p:cNvCxnSpPr/>
          <p:nvPr/>
        </p:nvCxnSpPr>
        <p:spPr>
          <a:xfrm rot="10800000">
            <a:off x="2208280" y="3555748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1" name="Google Shape;651;p28"/>
          <p:cNvSpPr txBox="1"/>
          <p:nvPr/>
        </p:nvSpPr>
        <p:spPr>
          <a:xfrm>
            <a:off x="1995751" y="3681748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“Iove”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28"/>
          <p:cNvSpPr/>
          <p:nvPr/>
        </p:nvSpPr>
        <p:spPr>
          <a:xfrm>
            <a:off x="3095722" y="2860626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8"/>
          <p:cNvSpPr/>
          <p:nvPr/>
        </p:nvSpPr>
        <p:spPr>
          <a:xfrm>
            <a:off x="3095722" y="3375319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28"/>
          <p:cNvCxnSpPr>
            <a:stCxn id="653" idx="0"/>
            <a:endCxn id="652" idx="2"/>
          </p:cNvCxnSpPr>
          <p:nvPr/>
        </p:nvCxnSpPr>
        <p:spPr>
          <a:xfrm rot="10800000">
            <a:off x="3457522" y="3249319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p28"/>
          <p:cNvCxnSpPr/>
          <p:nvPr/>
        </p:nvCxnSpPr>
        <p:spPr>
          <a:xfrm rot="10800000">
            <a:off x="3457541" y="3555748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6" name="Google Shape;656;p28"/>
          <p:cNvSpPr txBox="1"/>
          <p:nvPr/>
        </p:nvSpPr>
        <p:spPr>
          <a:xfrm>
            <a:off x="3245012" y="3681748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28"/>
          <p:cNvSpPr txBox="1"/>
          <p:nvPr/>
        </p:nvSpPr>
        <p:spPr>
          <a:xfrm>
            <a:off x="2169600" y="2549225"/>
            <a:ext cx="3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28"/>
          <p:cNvSpPr txBox="1"/>
          <p:nvPr/>
        </p:nvSpPr>
        <p:spPr>
          <a:xfrm>
            <a:off x="1030300" y="2574675"/>
            <a:ext cx="3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28"/>
          <p:cNvSpPr txBox="1"/>
          <p:nvPr/>
        </p:nvSpPr>
        <p:spPr>
          <a:xfrm>
            <a:off x="3187525" y="2574688"/>
            <a:ext cx="32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28"/>
          <p:cNvSpPr/>
          <p:nvPr/>
        </p:nvSpPr>
        <p:spPr>
          <a:xfrm>
            <a:off x="4479476" y="2860626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5347737" y="2860626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28"/>
          <p:cNvCxnSpPr>
            <a:stCxn id="660" idx="3"/>
            <a:endCxn id="661" idx="1"/>
          </p:cNvCxnSpPr>
          <p:nvPr/>
        </p:nvCxnSpPr>
        <p:spPr>
          <a:xfrm>
            <a:off x="5203076" y="3055026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3" name="Google Shape;663;p28"/>
          <p:cNvSpPr/>
          <p:nvPr/>
        </p:nvSpPr>
        <p:spPr>
          <a:xfrm>
            <a:off x="6215998" y="2860626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28"/>
          <p:cNvCxnSpPr>
            <a:endCxn id="663" idx="1"/>
          </p:cNvCxnSpPr>
          <p:nvPr/>
        </p:nvCxnSpPr>
        <p:spPr>
          <a:xfrm>
            <a:off x="6071398" y="3055026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5" name="Google Shape;665;p28"/>
          <p:cNvSpPr txBox="1"/>
          <p:nvPr/>
        </p:nvSpPr>
        <p:spPr>
          <a:xfrm>
            <a:off x="6011554" y="2828542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28"/>
          <p:cNvSpPr txBox="1"/>
          <p:nvPr/>
        </p:nvSpPr>
        <p:spPr>
          <a:xfrm>
            <a:off x="5143293" y="2828542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28"/>
          <p:cNvSpPr/>
          <p:nvPr/>
        </p:nvSpPr>
        <p:spPr>
          <a:xfrm>
            <a:off x="7084259" y="2860626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28"/>
          <p:cNvCxnSpPr>
            <a:endCxn id="667" idx="1"/>
          </p:cNvCxnSpPr>
          <p:nvPr/>
        </p:nvCxnSpPr>
        <p:spPr>
          <a:xfrm>
            <a:off x="6939659" y="3055026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9" name="Google Shape;669;p28"/>
          <p:cNvSpPr txBox="1"/>
          <p:nvPr/>
        </p:nvSpPr>
        <p:spPr>
          <a:xfrm>
            <a:off x="6879815" y="2828542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0" name="Google Shape;670;p28"/>
          <p:cNvCxnSpPr/>
          <p:nvPr/>
        </p:nvCxnSpPr>
        <p:spPr>
          <a:xfrm rot="10800000">
            <a:off x="4841295" y="273462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1" name="Google Shape;671;p28"/>
          <p:cNvCxnSpPr/>
          <p:nvPr/>
        </p:nvCxnSpPr>
        <p:spPr>
          <a:xfrm rot="10800000">
            <a:off x="5709556" y="273462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2" name="Google Shape;672;p28"/>
          <p:cNvCxnSpPr/>
          <p:nvPr/>
        </p:nvCxnSpPr>
        <p:spPr>
          <a:xfrm rot="10800000">
            <a:off x="6577817" y="273462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3" name="Google Shape;673;p28"/>
          <p:cNvCxnSpPr/>
          <p:nvPr/>
        </p:nvCxnSpPr>
        <p:spPr>
          <a:xfrm rot="10800000">
            <a:off x="7446078" y="273462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4" name="Google Shape;674;p28"/>
          <p:cNvSpPr/>
          <p:nvPr/>
        </p:nvSpPr>
        <p:spPr>
          <a:xfrm>
            <a:off x="7952519" y="2860626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28"/>
          <p:cNvCxnSpPr>
            <a:endCxn id="674" idx="1"/>
          </p:cNvCxnSpPr>
          <p:nvPr/>
        </p:nvCxnSpPr>
        <p:spPr>
          <a:xfrm>
            <a:off x="7807919" y="3055026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6" name="Google Shape;676;p28"/>
          <p:cNvSpPr txBox="1"/>
          <p:nvPr/>
        </p:nvSpPr>
        <p:spPr>
          <a:xfrm>
            <a:off x="7748076" y="2828542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7" name="Google Shape;677;p28"/>
          <p:cNvCxnSpPr/>
          <p:nvPr/>
        </p:nvCxnSpPr>
        <p:spPr>
          <a:xfrm rot="10800000">
            <a:off x="8314339" y="273462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8" name="Google Shape;678;p28"/>
          <p:cNvSpPr/>
          <p:nvPr/>
        </p:nvSpPr>
        <p:spPr>
          <a:xfrm>
            <a:off x="4479476" y="257468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8"/>
          <p:cNvSpPr/>
          <p:nvPr/>
        </p:nvSpPr>
        <p:spPr>
          <a:xfrm>
            <a:off x="5347737" y="257468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8"/>
          <p:cNvSpPr/>
          <p:nvPr/>
        </p:nvSpPr>
        <p:spPr>
          <a:xfrm>
            <a:off x="6215998" y="257468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8"/>
          <p:cNvSpPr/>
          <p:nvPr/>
        </p:nvSpPr>
        <p:spPr>
          <a:xfrm>
            <a:off x="7084259" y="257468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8"/>
          <p:cNvSpPr/>
          <p:nvPr/>
        </p:nvSpPr>
        <p:spPr>
          <a:xfrm>
            <a:off x="7952519" y="257468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3" name="Google Shape;683;p28"/>
          <p:cNvCxnSpPr/>
          <p:nvPr/>
        </p:nvCxnSpPr>
        <p:spPr>
          <a:xfrm rot="10800000">
            <a:off x="4841295" y="244868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4" name="Google Shape;684;p28"/>
          <p:cNvCxnSpPr/>
          <p:nvPr/>
        </p:nvCxnSpPr>
        <p:spPr>
          <a:xfrm rot="10800000">
            <a:off x="5709556" y="244868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5" name="Google Shape;685;p28"/>
          <p:cNvCxnSpPr/>
          <p:nvPr/>
        </p:nvCxnSpPr>
        <p:spPr>
          <a:xfrm rot="10800000">
            <a:off x="6577817" y="244868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6" name="Google Shape;686;p28"/>
          <p:cNvCxnSpPr/>
          <p:nvPr/>
        </p:nvCxnSpPr>
        <p:spPr>
          <a:xfrm rot="10800000">
            <a:off x="7446078" y="244868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7" name="Google Shape;687;p28"/>
          <p:cNvCxnSpPr/>
          <p:nvPr/>
        </p:nvCxnSpPr>
        <p:spPr>
          <a:xfrm rot="10800000">
            <a:off x="8314339" y="244868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8" name="Google Shape;688;p28"/>
          <p:cNvSpPr/>
          <p:nvPr/>
        </p:nvSpPr>
        <p:spPr>
          <a:xfrm>
            <a:off x="4479476" y="228874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8"/>
          <p:cNvSpPr/>
          <p:nvPr/>
        </p:nvSpPr>
        <p:spPr>
          <a:xfrm>
            <a:off x="5347737" y="228874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8"/>
          <p:cNvSpPr/>
          <p:nvPr/>
        </p:nvSpPr>
        <p:spPr>
          <a:xfrm>
            <a:off x="6215998" y="228874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8"/>
          <p:cNvSpPr/>
          <p:nvPr/>
        </p:nvSpPr>
        <p:spPr>
          <a:xfrm>
            <a:off x="7084259" y="228874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8"/>
          <p:cNvSpPr/>
          <p:nvPr/>
        </p:nvSpPr>
        <p:spPr>
          <a:xfrm>
            <a:off x="7952519" y="228874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" name="Google Shape;693;p28"/>
          <p:cNvCxnSpPr/>
          <p:nvPr/>
        </p:nvCxnSpPr>
        <p:spPr>
          <a:xfrm rot="10800000">
            <a:off x="4841295" y="2162745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4" name="Google Shape;694;p28"/>
          <p:cNvCxnSpPr/>
          <p:nvPr/>
        </p:nvCxnSpPr>
        <p:spPr>
          <a:xfrm rot="10800000">
            <a:off x="5709556" y="2162745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" name="Google Shape;695;p28"/>
          <p:cNvCxnSpPr/>
          <p:nvPr/>
        </p:nvCxnSpPr>
        <p:spPr>
          <a:xfrm rot="10800000">
            <a:off x="6577817" y="2162745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6" name="Google Shape;696;p28"/>
          <p:cNvCxnSpPr/>
          <p:nvPr/>
        </p:nvCxnSpPr>
        <p:spPr>
          <a:xfrm rot="10800000">
            <a:off x="7446078" y="2162745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7" name="Google Shape;697;p28"/>
          <p:cNvCxnSpPr/>
          <p:nvPr/>
        </p:nvCxnSpPr>
        <p:spPr>
          <a:xfrm rot="10800000">
            <a:off x="8314339" y="2162745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8" name="Google Shape;698;p28"/>
          <p:cNvSpPr txBox="1"/>
          <p:nvPr/>
        </p:nvSpPr>
        <p:spPr>
          <a:xfrm>
            <a:off x="4653724" y="1903345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28"/>
          <p:cNvSpPr txBox="1"/>
          <p:nvPr/>
        </p:nvSpPr>
        <p:spPr>
          <a:xfrm>
            <a:off x="5388406" y="1903345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28"/>
          <p:cNvSpPr txBox="1"/>
          <p:nvPr/>
        </p:nvSpPr>
        <p:spPr>
          <a:xfrm>
            <a:off x="6323457" y="1903345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“les”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28"/>
          <p:cNvSpPr txBox="1"/>
          <p:nvPr/>
        </p:nvSpPr>
        <p:spPr>
          <a:xfrm>
            <a:off x="7122737" y="1903345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28"/>
          <p:cNvSpPr txBox="1"/>
          <p:nvPr/>
        </p:nvSpPr>
        <p:spPr>
          <a:xfrm>
            <a:off x="7990998" y="1903345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&lt;eos&gt;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3" name="Google Shape;703;p28"/>
          <p:cNvCxnSpPr/>
          <p:nvPr/>
        </p:nvCxnSpPr>
        <p:spPr>
          <a:xfrm rot="10800000">
            <a:off x="5709556" y="3249319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4" name="Google Shape;704;p28"/>
          <p:cNvCxnSpPr/>
          <p:nvPr/>
        </p:nvCxnSpPr>
        <p:spPr>
          <a:xfrm rot="10800000">
            <a:off x="6577817" y="3249319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5" name="Google Shape;705;p28"/>
          <p:cNvCxnSpPr/>
          <p:nvPr/>
        </p:nvCxnSpPr>
        <p:spPr>
          <a:xfrm rot="10800000">
            <a:off x="7446078" y="3249319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6" name="Google Shape;706;p28"/>
          <p:cNvCxnSpPr/>
          <p:nvPr/>
        </p:nvCxnSpPr>
        <p:spPr>
          <a:xfrm rot="10800000">
            <a:off x="8247549" y="3249319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7" name="Google Shape;707;p28"/>
          <p:cNvSpPr/>
          <p:nvPr/>
        </p:nvSpPr>
        <p:spPr>
          <a:xfrm>
            <a:off x="3712359" y="2337191"/>
            <a:ext cx="144600" cy="126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Google Shape;708;p28"/>
          <p:cNvCxnSpPr>
            <a:stCxn id="642" idx="0"/>
            <a:endCxn id="707" idx="0"/>
          </p:cNvCxnSpPr>
          <p:nvPr/>
        </p:nvCxnSpPr>
        <p:spPr>
          <a:xfrm rot="-5400000">
            <a:off x="2148200" y="1224126"/>
            <a:ext cx="523500" cy="2749500"/>
          </a:xfrm>
          <a:prstGeom prst="bentConnector3">
            <a:avLst>
              <a:gd fmla="val 145475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9" name="Google Shape;709;p28"/>
          <p:cNvCxnSpPr>
            <a:stCxn id="652" idx="0"/>
            <a:endCxn id="707" idx="4"/>
          </p:cNvCxnSpPr>
          <p:nvPr/>
        </p:nvCxnSpPr>
        <p:spPr>
          <a:xfrm rot="-5400000">
            <a:off x="3422272" y="2498376"/>
            <a:ext cx="397500" cy="32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0" name="Google Shape;710;p28"/>
          <p:cNvCxnSpPr/>
          <p:nvPr/>
        </p:nvCxnSpPr>
        <p:spPr>
          <a:xfrm flipH="1" rot="10800000">
            <a:off x="2180084" y="2418316"/>
            <a:ext cx="1510200" cy="417900"/>
          </a:xfrm>
          <a:prstGeom prst="bentConnector3">
            <a:avLst>
              <a:gd fmla="val -694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1" name="Google Shape;711;p28"/>
          <p:cNvSpPr txBox="1"/>
          <p:nvPr/>
        </p:nvSpPr>
        <p:spPr>
          <a:xfrm>
            <a:off x="2149322" y="1818263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1,1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28"/>
          <p:cNvSpPr txBox="1"/>
          <p:nvPr/>
        </p:nvSpPr>
        <p:spPr>
          <a:xfrm>
            <a:off x="2552472" y="2116888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1,2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28"/>
          <p:cNvSpPr txBox="1"/>
          <p:nvPr/>
        </p:nvSpPr>
        <p:spPr>
          <a:xfrm>
            <a:off x="3404086" y="2386975"/>
            <a:ext cx="48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1,3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4" name="Google Shape;714;p28"/>
          <p:cNvCxnSpPr>
            <a:stCxn id="707" idx="6"/>
            <a:endCxn id="660" idx="1"/>
          </p:cNvCxnSpPr>
          <p:nvPr/>
        </p:nvCxnSpPr>
        <p:spPr>
          <a:xfrm>
            <a:off x="3856959" y="2400191"/>
            <a:ext cx="622500" cy="654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5" name="Google Shape;715;p28"/>
          <p:cNvSpPr/>
          <p:nvPr/>
        </p:nvSpPr>
        <p:spPr>
          <a:xfrm>
            <a:off x="5551424" y="343250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" name="Google Shape;716;p28"/>
          <p:cNvCxnSpPr>
            <a:stCxn id="715" idx="0"/>
          </p:cNvCxnSpPr>
          <p:nvPr/>
        </p:nvCxnSpPr>
        <p:spPr>
          <a:xfrm rot="10800000">
            <a:off x="5909024" y="323990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7" name="Google Shape;717;p28"/>
          <p:cNvCxnSpPr/>
          <p:nvPr/>
        </p:nvCxnSpPr>
        <p:spPr>
          <a:xfrm rot="10800000">
            <a:off x="5913244" y="36129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8" name="Google Shape;718;p28"/>
          <p:cNvSpPr txBox="1"/>
          <p:nvPr/>
        </p:nvSpPr>
        <p:spPr>
          <a:xfrm>
            <a:off x="5767723" y="3738936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28"/>
          <p:cNvSpPr/>
          <p:nvPr/>
        </p:nvSpPr>
        <p:spPr>
          <a:xfrm>
            <a:off x="6419685" y="343250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" name="Google Shape;720;p28"/>
          <p:cNvCxnSpPr>
            <a:stCxn id="719" idx="0"/>
          </p:cNvCxnSpPr>
          <p:nvPr/>
        </p:nvCxnSpPr>
        <p:spPr>
          <a:xfrm rot="10800000">
            <a:off x="6777285" y="323990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p28"/>
          <p:cNvCxnSpPr/>
          <p:nvPr/>
        </p:nvCxnSpPr>
        <p:spPr>
          <a:xfrm rot="10800000">
            <a:off x="6781504" y="36129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2" name="Google Shape;722;p28"/>
          <p:cNvSpPr txBox="1"/>
          <p:nvPr/>
        </p:nvSpPr>
        <p:spPr>
          <a:xfrm>
            <a:off x="6635994" y="3738936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28"/>
          <p:cNvSpPr/>
          <p:nvPr/>
        </p:nvSpPr>
        <p:spPr>
          <a:xfrm>
            <a:off x="7354735" y="343250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4" name="Google Shape;724;p28"/>
          <p:cNvCxnSpPr>
            <a:stCxn id="723" idx="0"/>
          </p:cNvCxnSpPr>
          <p:nvPr/>
        </p:nvCxnSpPr>
        <p:spPr>
          <a:xfrm rot="10800000">
            <a:off x="7712335" y="323990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5" name="Google Shape;725;p28"/>
          <p:cNvCxnSpPr/>
          <p:nvPr/>
        </p:nvCxnSpPr>
        <p:spPr>
          <a:xfrm rot="10800000">
            <a:off x="7716555" y="36129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6" name="Google Shape;726;p28"/>
          <p:cNvSpPr txBox="1"/>
          <p:nvPr/>
        </p:nvSpPr>
        <p:spPr>
          <a:xfrm>
            <a:off x="7476013" y="3738936"/>
            <a:ext cx="4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“les”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28"/>
          <p:cNvSpPr/>
          <p:nvPr/>
        </p:nvSpPr>
        <p:spPr>
          <a:xfrm>
            <a:off x="8222996" y="343250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28"/>
          <p:cNvCxnSpPr>
            <a:stCxn id="727" idx="0"/>
          </p:cNvCxnSpPr>
          <p:nvPr/>
        </p:nvCxnSpPr>
        <p:spPr>
          <a:xfrm rot="10800000">
            <a:off x="8580596" y="323990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9" name="Google Shape;729;p28"/>
          <p:cNvCxnSpPr/>
          <p:nvPr/>
        </p:nvCxnSpPr>
        <p:spPr>
          <a:xfrm rot="10800000">
            <a:off x="8584816" y="36129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0" name="Google Shape;730;p28"/>
          <p:cNvSpPr txBox="1"/>
          <p:nvPr/>
        </p:nvSpPr>
        <p:spPr>
          <a:xfrm>
            <a:off x="8203045" y="3738936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28"/>
          <p:cNvSpPr/>
          <p:nvPr/>
        </p:nvSpPr>
        <p:spPr>
          <a:xfrm>
            <a:off x="4681498" y="3424739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2" name="Google Shape;732;p28"/>
          <p:cNvCxnSpPr>
            <a:stCxn id="731" idx="0"/>
          </p:cNvCxnSpPr>
          <p:nvPr/>
        </p:nvCxnSpPr>
        <p:spPr>
          <a:xfrm rot="10800000">
            <a:off x="5039098" y="3232139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3" name="Google Shape;733;p28"/>
          <p:cNvCxnSpPr/>
          <p:nvPr/>
        </p:nvCxnSpPr>
        <p:spPr>
          <a:xfrm rot="10800000">
            <a:off x="5043317" y="3605169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4" name="Google Shape;734;p28"/>
          <p:cNvSpPr txBox="1"/>
          <p:nvPr/>
        </p:nvSpPr>
        <p:spPr>
          <a:xfrm>
            <a:off x="4897814" y="3731169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&lt;bos&gt;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28"/>
          <p:cNvSpPr txBox="1"/>
          <p:nvPr/>
        </p:nvSpPr>
        <p:spPr>
          <a:xfrm>
            <a:off x="3645854" y="2200086"/>
            <a:ext cx="1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28"/>
          <p:cNvSpPr/>
          <p:nvPr/>
        </p:nvSpPr>
        <p:spPr>
          <a:xfrm>
            <a:off x="451025" y="3375313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8"/>
          <p:cNvSpPr txBox="1"/>
          <p:nvPr/>
        </p:nvSpPr>
        <p:spPr>
          <a:xfrm>
            <a:off x="390225" y="3265513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28"/>
          <p:cNvSpPr/>
          <p:nvPr/>
        </p:nvSpPr>
        <p:spPr>
          <a:xfrm>
            <a:off x="1640725" y="3375313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8"/>
          <p:cNvSpPr txBox="1"/>
          <p:nvPr/>
        </p:nvSpPr>
        <p:spPr>
          <a:xfrm>
            <a:off x="1579925" y="3265513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28"/>
          <p:cNvSpPr/>
          <p:nvPr/>
        </p:nvSpPr>
        <p:spPr>
          <a:xfrm>
            <a:off x="2881063" y="33799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8"/>
          <p:cNvSpPr txBox="1"/>
          <p:nvPr/>
        </p:nvSpPr>
        <p:spPr>
          <a:xfrm>
            <a:off x="2820263" y="32701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without RNNs</a:t>
            </a:r>
            <a:endParaRPr sz="2600"/>
          </a:p>
        </p:txBody>
      </p:sp>
      <p:sp>
        <p:nvSpPr>
          <p:cNvPr id="747" name="Google Shape;747;p29"/>
          <p:cNvSpPr txBox="1"/>
          <p:nvPr/>
        </p:nvSpPr>
        <p:spPr>
          <a:xfrm>
            <a:off x="1172327" y="913500"/>
            <a:ext cx="67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we do not need to inject positional information with RNNs?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8" name="Google Shape;7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00" y="911501"/>
            <a:ext cx="436200" cy="404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p29"/>
          <p:cNvCxnSpPr/>
          <p:nvPr/>
        </p:nvCxnSpPr>
        <p:spPr>
          <a:xfrm flipH="1" rot="10800000">
            <a:off x="3048110" y="1902156"/>
            <a:ext cx="202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50" name="Google Shape;750;p29"/>
          <p:cNvGrpSpPr/>
          <p:nvPr/>
        </p:nvGrpSpPr>
        <p:grpSpPr>
          <a:xfrm>
            <a:off x="587924" y="1712240"/>
            <a:ext cx="3345721" cy="1459363"/>
            <a:chOff x="664150" y="1483639"/>
            <a:chExt cx="2664639" cy="1084222"/>
          </a:xfrm>
        </p:grpSpPr>
        <p:sp>
          <p:nvSpPr>
            <p:cNvPr id="751" name="Google Shape;751;p29"/>
            <p:cNvSpPr/>
            <p:nvPr/>
          </p:nvSpPr>
          <p:spPr>
            <a:xfrm>
              <a:off x="664150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664150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3" name="Google Shape;753;p29"/>
            <p:cNvCxnSpPr>
              <a:stCxn id="752" idx="0"/>
              <a:endCxn id="751" idx="2"/>
            </p:cNvCxnSpPr>
            <p:nvPr/>
          </p:nvCxnSpPr>
          <p:spPr>
            <a:xfrm rot="10800000">
              <a:off x="1025950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54" name="Google Shape;754;p29"/>
            <p:cNvCxnSpPr/>
            <p:nvPr/>
          </p:nvCxnSpPr>
          <p:spPr>
            <a:xfrm rot="10800000">
              <a:off x="1025969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5" name="Google Shape;755;p29"/>
            <p:cNvSpPr txBox="1"/>
            <p:nvPr/>
          </p:nvSpPr>
          <p:spPr>
            <a:xfrm>
              <a:off x="880448" y="2304761"/>
              <a:ext cx="4008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1532411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1532411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8" name="Google Shape;758;p29"/>
            <p:cNvCxnSpPr>
              <a:stCxn id="757" idx="0"/>
              <a:endCxn id="756" idx="2"/>
            </p:cNvCxnSpPr>
            <p:nvPr/>
          </p:nvCxnSpPr>
          <p:spPr>
            <a:xfrm rot="10800000">
              <a:off x="1894211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59" name="Google Shape;759;p29"/>
            <p:cNvCxnSpPr/>
            <p:nvPr/>
          </p:nvCxnSpPr>
          <p:spPr>
            <a:xfrm rot="10800000">
              <a:off x="1894230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60" name="Google Shape;760;p29"/>
            <p:cNvSpPr txBox="1"/>
            <p:nvPr/>
          </p:nvSpPr>
          <p:spPr>
            <a:xfrm>
              <a:off x="1681701" y="2304761"/>
              <a:ext cx="57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“Iove”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61" name="Google Shape;761;p29"/>
            <p:cNvCxnSpPr>
              <a:stCxn id="751" idx="3"/>
              <a:endCxn id="756" idx="1"/>
            </p:cNvCxnSpPr>
            <p:nvPr/>
          </p:nvCxnSpPr>
          <p:spPr>
            <a:xfrm>
              <a:off x="1387750" y="1678039"/>
              <a:ext cx="14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62" name="Google Shape;762;p29"/>
            <p:cNvSpPr/>
            <p:nvPr/>
          </p:nvSpPr>
          <p:spPr>
            <a:xfrm>
              <a:off x="2400672" y="1483639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400672" y="1998331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4" name="Google Shape;764;p29"/>
            <p:cNvCxnSpPr>
              <a:stCxn id="763" idx="0"/>
              <a:endCxn id="762" idx="2"/>
            </p:cNvCxnSpPr>
            <p:nvPr/>
          </p:nvCxnSpPr>
          <p:spPr>
            <a:xfrm rot="10800000">
              <a:off x="2762472" y="187233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5" name="Google Shape;765;p29"/>
            <p:cNvCxnSpPr/>
            <p:nvPr/>
          </p:nvCxnSpPr>
          <p:spPr>
            <a:xfrm rot="10800000">
              <a:off x="2762491" y="2178761"/>
              <a:ext cx="0" cy="12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66" name="Google Shape;766;p29"/>
            <p:cNvSpPr txBox="1"/>
            <p:nvPr/>
          </p:nvSpPr>
          <p:spPr>
            <a:xfrm>
              <a:off x="2549962" y="2304761"/>
              <a:ext cx="57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“cats”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67" name="Google Shape;767;p29"/>
            <p:cNvCxnSpPr>
              <a:endCxn id="762" idx="1"/>
            </p:cNvCxnSpPr>
            <p:nvPr/>
          </p:nvCxnSpPr>
          <p:spPr>
            <a:xfrm>
              <a:off x="2256072" y="1678039"/>
              <a:ext cx="14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68" name="Google Shape;768;p29"/>
            <p:cNvSpPr txBox="1"/>
            <p:nvPr/>
          </p:nvSpPr>
          <p:spPr>
            <a:xfrm>
              <a:off x="2196228" y="1680307"/>
              <a:ext cx="2643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9"/>
            <p:cNvSpPr txBox="1"/>
            <p:nvPr/>
          </p:nvSpPr>
          <p:spPr>
            <a:xfrm>
              <a:off x="1327967" y="1680307"/>
              <a:ext cx="2643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29"/>
            <p:cNvSpPr txBox="1"/>
            <p:nvPr/>
          </p:nvSpPr>
          <p:spPr>
            <a:xfrm>
              <a:off x="3064489" y="1623119"/>
              <a:ext cx="2643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GB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71" name="Google Shape;771;p29"/>
          <p:cNvSpPr txBox="1"/>
          <p:nvPr/>
        </p:nvSpPr>
        <p:spPr>
          <a:xfrm>
            <a:off x="4336050" y="1543825"/>
            <a:ext cx="45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Due to their sequential nature, RNNs can easily learn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counter.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2" name="Google Shape;772;p29"/>
          <p:cNvCxnSpPr/>
          <p:nvPr/>
        </p:nvCxnSpPr>
        <p:spPr>
          <a:xfrm>
            <a:off x="3674775" y="1974650"/>
            <a:ext cx="1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3" name="Google Shape;773;p29"/>
          <p:cNvSpPr txBox="1"/>
          <p:nvPr/>
        </p:nvSpPr>
        <p:spPr>
          <a:xfrm>
            <a:off x="4299950" y="2241825"/>
            <a:ext cx="49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Let’s take, for simplicity, a </a:t>
            </a: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single neuron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a vanilla RNN with ReLU activation: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29"/>
          <p:cNvSpPr txBox="1"/>
          <p:nvPr/>
        </p:nvSpPr>
        <p:spPr>
          <a:xfrm>
            <a:off x="467400" y="3357675"/>
            <a:ext cx="18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the network sets: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5" name="Google Shape;7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0350" y="2992276"/>
            <a:ext cx="3579781" cy="365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w}_{in} = [w_0, w_1, ..., w_D]^T = [1, 0,..., 0]^T" id="776" name="Google Shape;77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550" y="3785550"/>
            <a:ext cx="4043451" cy="321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{hh}=1" id="777" name="Google Shape;77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025" y="4328424"/>
            <a:ext cx="958200" cy="2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5411" y="3802749"/>
            <a:ext cx="673725" cy="2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6775" y="4096875"/>
            <a:ext cx="671000" cy="2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56777" y="4402848"/>
            <a:ext cx="673725" cy="228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3 = 3 " id="781" name="Google Shape;781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58150" y="4761525"/>
            <a:ext cx="673690" cy="2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9"/>
          <p:cNvSpPr/>
          <p:nvPr/>
        </p:nvSpPr>
        <p:spPr>
          <a:xfrm>
            <a:off x="4449625" y="2908525"/>
            <a:ext cx="3990900" cy="602700"/>
          </a:xfrm>
          <a:prstGeom prst="rect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9"/>
          <p:cNvSpPr txBox="1"/>
          <p:nvPr/>
        </p:nvSpPr>
        <p:spPr>
          <a:xfrm>
            <a:off x="6302750" y="4107025"/>
            <a:ext cx="18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Habemus Counter!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without RNNs</a:t>
            </a:r>
            <a:endParaRPr sz="2600"/>
          </a:p>
        </p:txBody>
      </p:sp>
      <p:sp>
        <p:nvSpPr>
          <p:cNvPr id="789" name="Google Shape;789;p30"/>
          <p:cNvSpPr txBox="1"/>
          <p:nvPr/>
        </p:nvSpPr>
        <p:spPr>
          <a:xfrm>
            <a:off x="1172326" y="913500"/>
            <a:ext cx="46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we replace RNNs from the decoder as well?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0" name="Google Shape;7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00" y="911501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30"/>
          <p:cNvSpPr/>
          <p:nvPr/>
        </p:nvSpPr>
        <p:spPr>
          <a:xfrm>
            <a:off x="578950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0"/>
          <p:cNvSpPr/>
          <p:nvPr/>
        </p:nvSpPr>
        <p:spPr>
          <a:xfrm>
            <a:off x="578950" y="30121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30"/>
          <p:cNvCxnSpPr>
            <a:stCxn id="792" idx="0"/>
            <a:endCxn id="791" idx="2"/>
          </p:cNvCxnSpPr>
          <p:nvPr/>
        </p:nvCxnSpPr>
        <p:spPr>
          <a:xfrm rot="10800000">
            <a:off x="940750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4" name="Google Shape;794;p30"/>
          <p:cNvCxnSpPr/>
          <p:nvPr/>
        </p:nvCxnSpPr>
        <p:spPr>
          <a:xfrm rot="10800000">
            <a:off x="940769" y="31925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5" name="Google Shape;795;p30"/>
          <p:cNvSpPr txBox="1"/>
          <p:nvPr/>
        </p:nvSpPr>
        <p:spPr>
          <a:xfrm>
            <a:off x="795248" y="3318536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30"/>
          <p:cNvSpPr/>
          <p:nvPr/>
        </p:nvSpPr>
        <p:spPr>
          <a:xfrm>
            <a:off x="1752011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0"/>
          <p:cNvSpPr/>
          <p:nvPr/>
        </p:nvSpPr>
        <p:spPr>
          <a:xfrm>
            <a:off x="1752011" y="30121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8" name="Google Shape;798;p30"/>
          <p:cNvCxnSpPr>
            <a:stCxn id="797" idx="0"/>
            <a:endCxn id="796" idx="2"/>
          </p:cNvCxnSpPr>
          <p:nvPr/>
        </p:nvCxnSpPr>
        <p:spPr>
          <a:xfrm rot="10800000">
            <a:off x="2113811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9" name="Google Shape;799;p30"/>
          <p:cNvCxnSpPr/>
          <p:nvPr/>
        </p:nvCxnSpPr>
        <p:spPr>
          <a:xfrm rot="10800000">
            <a:off x="2113830" y="31925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0" name="Google Shape;800;p30"/>
          <p:cNvSpPr txBox="1"/>
          <p:nvPr/>
        </p:nvSpPr>
        <p:spPr>
          <a:xfrm>
            <a:off x="1901301" y="33185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“Iove”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30"/>
          <p:cNvSpPr/>
          <p:nvPr/>
        </p:nvSpPr>
        <p:spPr>
          <a:xfrm>
            <a:off x="3001272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0"/>
          <p:cNvSpPr/>
          <p:nvPr/>
        </p:nvSpPr>
        <p:spPr>
          <a:xfrm>
            <a:off x="3001272" y="30121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3" name="Google Shape;803;p30"/>
          <p:cNvCxnSpPr>
            <a:stCxn id="802" idx="0"/>
            <a:endCxn id="801" idx="2"/>
          </p:cNvCxnSpPr>
          <p:nvPr/>
        </p:nvCxnSpPr>
        <p:spPr>
          <a:xfrm rot="10800000">
            <a:off x="3363072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4" name="Google Shape;804;p30"/>
          <p:cNvCxnSpPr/>
          <p:nvPr/>
        </p:nvCxnSpPr>
        <p:spPr>
          <a:xfrm rot="10800000">
            <a:off x="3363091" y="31925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5" name="Google Shape;805;p30"/>
          <p:cNvSpPr txBox="1"/>
          <p:nvPr/>
        </p:nvSpPr>
        <p:spPr>
          <a:xfrm>
            <a:off x="3150562" y="33185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30"/>
          <p:cNvSpPr txBox="1"/>
          <p:nvPr/>
        </p:nvSpPr>
        <p:spPr>
          <a:xfrm>
            <a:off x="2075150" y="2186013"/>
            <a:ext cx="3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30"/>
          <p:cNvSpPr txBox="1"/>
          <p:nvPr/>
        </p:nvSpPr>
        <p:spPr>
          <a:xfrm>
            <a:off x="935850" y="2211463"/>
            <a:ext cx="3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30"/>
          <p:cNvSpPr txBox="1"/>
          <p:nvPr/>
        </p:nvSpPr>
        <p:spPr>
          <a:xfrm>
            <a:off x="3093075" y="2211475"/>
            <a:ext cx="32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30"/>
          <p:cNvSpPr/>
          <p:nvPr/>
        </p:nvSpPr>
        <p:spPr>
          <a:xfrm>
            <a:off x="4385026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5253287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1" name="Google Shape;811;p30"/>
          <p:cNvCxnSpPr>
            <a:stCxn id="809" idx="3"/>
            <a:endCxn id="810" idx="1"/>
          </p:cNvCxnSpPr>
          <p:nvPr/>
        </p:nvCxnSpPr>
        <p:spPr>
          <a:xfrm>
            <a:off x="5108626" y="26918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2" name="Google Shape;812;p30"/>
          <p:cNvSpPr/>
          <p:nvPr/>
        </p:nvSpPr>
        <p:spPr>
          <a:xfrm>
            <a:off x="6121548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3" name="Google Shape;813;p30"/>
          <p:cNvCxnSpPr>
            <a:endCxn id="812" idx="1"/>
          </p:cNvCxnSpPr>
          <p:nvPr/>
        </p:nvCxnSpPr>
        <p:spPr>
          <a:xfrm>
            <a:off x="5976948" y="26918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4" name="Google Shape;814;p30"/>
          <p:cNvSpPr txBox="1"/>
          <p:nvPr/>
        </p:nvSpPr>
        <p:spPr>
          <a:xfrm>
            <a:off x="5917104" y="24653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30"/>
          <p:cNvSpPr txBox="1"/>
          <p:nvPr/>
        </p:nvSpPr>
        <p:spPr>
          <a:xfrm>
            <a:off x="5048843" y="24653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6989809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7" name="Google Shape;817;p30"/>
          <p:cNvCxnSpPr>
            <a:endCxn id="816" idx="1"/>
          </p:cNvCxnSpPr>
          <p:nvPr/>
        </p:nvCxnSpPr>
        <p:spPr>
          <a:xfrm>
            <a:off x="6845209" y="26918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8" name="Google Shape;818;p30"/>
          <p:cNvSpPr txBox="1"/>
          <p:nvPr/>
        </p:nvSpPr>
        <p:spPr>
          <a:xfrm>
            <a:off x="6785365" y="24653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9" name="Google Shape;819;p30"/>
          <p:cNvCxnSpPr/>
          <p:nvPr/>
        </p:nvCxnSpPr>
        <p:spPr>
          <a:xfrm rot="10800000">
            <a:off x="4746845" y="23714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0" name="Google Shape;820;p30"/>
          <p:cNvCxnSpPr/>
          <p:nvPr/>
        </p:nvCxnSpPr>
        <p:spPr>
          <a:xfrm rot="10800000">
            <a:off x="5615106" y="23714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1" name="Google Shape;821;p30"/>
          <p:cNvCxnSpPr/>
          <p:nvPr/>
        </p:nvCxnSpPr>
        <p:spPr>
          <a:xfrm rot="10800000">
            <a:off x="6483367" y="23714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2" name="Google Shape;822;p30"/>
          <p:cNvCxnSpPr/>
          <p:nvPr/>
        </p:nvCxnSpPr>
        <p:spPr>
          <a:xfrm rot="10800000">
            <a:off x="7351628" y="23714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3" name="Google Shape;823;p30"/>
          <p:cNvSpPr/>
          <p:nvPr/>
        </p:nvSpPr>
        <p:spPr>
          <a:xfrm>
            <a:off x="7858069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4" name="Google Shape;824;p30"/>
          <p:cNvCxnSpPr>
            <a:endCxn id="823" idx="1"/>
          </p:cNvCxnSpPr>
          <p:nvPr/>
        </p:nvCxnSpPr>
        <p:spPr>
          <a:xfrm>
            <a:off x="7713469" y="2691814"/>
            <a:ext cx="1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5" name="Google Shape;825;p30"/>
          <p:cNvSpPr txBox="1"/>
          <p:nvPr/>
        </p:nvSpPr>
        <p:spPr>
          <a:xfrm>
            <a:off x="7653626" y="24653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6" name="Google Shape;826;p30"/>
          <p:cNvCxnSpPr/>
          <p:nvPr/>
        </p:nvCxnSpPr>
        <p:spPr>
          <a:xfrm rot="10800000">
            <a:off x="8219889" y="23714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7" name="Google Shape;827;p30"/>
          <p:cNvSpPr/>
          <p:nvPr/>
        </p:nvSpPr>
        <p:spPr>
          <a:xfrm>
            <a:off x="4385026" y="22114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253287" y="22114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21548" y="22114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989809" y="22114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858069" y="22114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2" name="Google Shape;832;p30"/>
          <p:cNvCxnSpPr/>
          <p:nvPr/>
        </p:nvCxnSpPr>
        <p:spPr>
          <a:xfrm rot="10800000">
            <a:off x="4746845" y="20854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3" name="Google Shape;833;p30"/>
          <p:cNvCxnSpPr/>
          <p:nvPr/>
        </p:nvCxnSpPr>
        <p:spPr>
          <a:xfrm rot="10800000">
            <a:off x="5615106" y="20854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4" name="Google Shape;834;p30"/>
          <p:cNvCxnSpPr/>
          <p:nvPr/>
        </p:nvCxnSpPr>
        <p:spPr>
          <a:xfrm rot="10800000">
            <a:off x="6483367" y="20854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5" name="Google Shape;835;p30"/>
          <p:cNvCxnSpPr/>
          <p:nvPr/>
        </p:nvCxnSpPr>
        <p:spPr>
          <a:xfrm rot="10800000">
            <a:off x="7351628" y="20854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6" name="Google Shape;836;p30"/>
          <p:cNvCxnSpPr/>
          <p:nvPr/>
        </p:nvCxnSpPr>
        <p:spPr>
          <a:xfrm rot="10800000">
            <a:off x="8219889" y="20854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7" name="Google Shape;837;p30"/>
          <p:cNvSpPr/>
          <p:nvPr/>
        </p:nvSpPr>
        <p:spPr>
          <a:xfrm>
            <a:off x="4385026" y="19255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5253287" y="19255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6121548" y="19255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6989809" y="19255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7858069" y="19255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2" name="Google Shape;842;p30"/>
          <p:cNvCxnSpPr/>
          <p:nvPr/>
        </p:nvCxnSpPr>
        <p:spPr>
          <a:xfrm rot="10800000">
            <a:off x="4746845" y="17995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3" name="Google Shape;843;p30"/>
          <p:cNvCxnSpPr/>
          <p:nvPr/>
        </p:nvCxnSpPr>
        <p:spPr>
          <a:xfrm rot="10800000">
            <a:off x="5615106" y="17995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4" name="Google Shape;844;p30"/>
          <p:cNvCxnSpPr/>
          <p:nvPr/>
        </p:nvCxnSpPr>
        <p:spPr>
          <a:xfrm rot="10800000">
            <a:off x="6483367" y="17995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5" name="Google Shape;845;p30"/>
          <p:cNvCxnSpPr/>
          <p:nvPr/>
        </p:nvCxnSpPr>
        <p:spPr>
          <a:xfrm rot="10800000">
            <a:off x="7351628" y="17995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6" name="Google Shape;846;p30"/>
          <p:cNvCxnSpPr/>
          <p:nvPr/>
        </p:nvCxnSpPr>
        <p:spPr>
          <a:xfrm rot="10800000">
            <a:off x="8219889" y="17995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7" name="Google Shape;847;p30"/>
          <p:cNvSpPr txBox="1"/>
          <p:nvPr/>
        </p:nvSpPr>
        <p:spPr>
          <a:xfrm>
            <a:off x="4559274" y="1540132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30"/>
          <p:cNvSpPr txBox="1"/>
          <p:nvPr/>
        </p:nvSpPr>
        <p:spPr>
          <a:xfrm>
            <a:off x="5293956" y="1540132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30"/>
          <p:cNvSpPr txBox="1"/>
          <p:nvPr/>
        </p:nvSpPr>
        <p:spPr>
          <a:xfrm>
            <a:off x="6229007" y="1540132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“les”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30"/>
          <p:cNvSpPr txBox="1"/>
          <p:nvPr/>
        </p:nvSpPr>
        <p:spPr>
          <a:xfrm>
            <a:off x="7028287" y="1540132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30"/>
          <p:cNvSpPr txBox="1"/>
          <p:nvPr/>
        </p:nvSpPr>
        <p:spPr>
          <a:xfrm>
            <a:off x="7896548" y="1540132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&lt;eos&gt;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2" name="Google Shape;852;p30"/>
          <p:cNvCxnSpPr/>
          <p:nvPr/>
        </p:nvCxnSpPr>
        <p:spPr>
          <a:xfrm rot="10800000">
            <a:off x="5615106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3" name="Google Shape;853;p30"/>
          <p:cNvCxnSpPr/>
          <p:nvPr/>
        </p:nvCxnSpPr>
        <p:spPr>
          <a:xfrm rot="10800000">
            <a:off x="6483367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4" name="Google Shape;854;p30"/>
          <p:cNvCxnSpPr/>
          <p:nvPr/>
        </p:nvCxnSpPr>
        <p:spPr>
          <a:xfrm rot="10800000">
            <a:off x="7351628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5" name="Google Shape;855;p30"/>
          <p:cNvCxnSpPr/>
          <p:nvPr/>
        </p:nvCxnSpPr>
        <p:spPr>
          <a:xfrm rot="10800000">
            <a:off x="8153099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6" name="Google Shape;856;p30"/>
          <p:cNvSpPr/>
          <p:nvPr/>
        </p:nvSpPr>
        <p:spPr>
          <a:xfrm>
            <a:off x="3617909" y="1973978"/>
            <a:ext cx="144600" cy="126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7" name="Google Shape;857;p30"/>
          <p:cNvCxnSpPr>
            <a:stCxn id="791" idx="0"/>
            <a:endCxn id="856" idx="0"/>
          </p:cNvCxnSpPr>
          <p:nvPr/>
        </p:nvCxnSpPr>
        <p:spPr>
          <a:xfrm rot="-5400000">
            <a:off x="2053750" y="860914"/>
            <a:ext cx="523500" cy="2749500"/>
          </a:xfrm>
          <a:prstGeom prst="bentConnector3">
            <a:avLst>
              <a:gd fmla="val 145475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8" name="Google Shape;858;p30"/>
          <p:cNvCxnSpPr>
            <a:stCxn id="801" idx="0"/>
            <a:endCxn id="856" idx="4"/>
          </p:cNvCxnSpPr>
          <p:nvPr/>
        </p:nvCxnSpPr>
        <p:spPr>
          <a:xfrm rot="-5400000">
            <a:off x="3327822" y="2135164"/>
            <a:ext cx="397500" cy="32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9" name="Google Shape;859;p30"/>
          <p:cNvCxnSpPr/>
          <p:nvPr/>
        </p:nvCxnSpPr>
        <p:spPr>
          <a:xfrm flipH="1" rot="10800000">
            <a:off x="2085634" y="2055103"/>
            <a:ext cx="1510200" cy="417900"/>
          </a:xfrm>
          <a:prstGeom prst="bentConnector3">
            <a:avLst>
              <a:gd fmla="val -694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0" name="Google Shape;860;p30"/>
          <p:cNvSpPr txBox="1"/>
          <p:nvPr/>
        </p:nvSpPr>
        <p:spPr>
          <a:xfrm>
            <a:off x="2054872" y="1455050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1,1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30"/>
          <p:cNvSpPr txBox="1"/>
          <p:nvPr/>
        </p:nvSpPr>
        <p:spPr>
          <a:xfrm>
            <a:off x="2458022" y="175367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1,2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30"/>
          <p:cNvSpPr txBox="1"/>
          <p:nvPr/>
        </p:nvSpPr>
        <p:spPr>
          <a:xfrm>
            <a:off x="3309636" y="2023763"/>
            <a:ext cx="48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1,3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3" name="Google Shape;863;p30"/>
          <p:cNvCxnSpPr>
            <a:stCxn id="856" idx="6"/>
            <a:endCxn id="809" idx="1"/>
          </p:cNvCxnSpPr>
          <p:nvPr/>
        </p:nvCxnSpPr>
        <p:spPr>
          <a:xfrm>
            <a:off x="3762509" y="2036978"/>
            <a:ext cx="622500" cy="654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4" name="Google Shape;864;p30"/>
          <p:cNvSpPr/>
          <p:nvPr/>
        </p:nvSpPr>
        <p:spPr>
          <a:xfrm>
            <a:off x="5456974" y="30692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30"/>
          <p:cNvCxnSpPr>
            <a:stCxn id="864" idx="0"/>
          </p:cNvCxnSpPr>
          <p:nvPr/>
        </p:nvCxnSpPr>
        <p:spPr>
          <a:xfrm rot="10800000">
            <a:off x="5814574" y="28766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6" name="Google Shape;866;p30"/>
          <p:cNvCxnSpPr/>
          <p:nvPr/>
        </p:nvCxnSpPr>
        <p:spPr>
          <a:xfrm rot="10800000">
            <a:off x="5818794" y="32497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7" name="Google Shape;867;p30"/>
          <p:cNvSpPr txBox="1"/>
          <p:nvPr/>
        </p:nvSpPr>
        <p:spPr>
          <a:xfrm>
            <a:off x="5673273" y="3375724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6325235" y="30692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9" name="Google Shape;869;p30"/>
          <p:cNvCxnSpPr>
            <a:stCxn id="868" idx="0"/>
          </p:cNvCxnSpPr>
          <p:nvPr/>
        </p:nvCxnSpPr>
        <p:spPr>
          <a:xfrm rot="10800000">
            <a:off x="6682835" y="28766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0" name="Google Shape;870;p30"/>
          <p:cNvCxnSpPr/>
          <p:nvPr/>
        </p:nvCxnSpPr>
        <p:spPr>
          <a:xfrm rot="10800000">
            <a:off x="6687054" y="32497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1" name="Google Shape;871;p30"/>
          <p:cNvSpPr txBox="1"/>
          <p:nvPr/>
        </p:nvSpPr>
        <p:spPr>
          <a:xfrm>
            <a:off x="6541544" y="3375724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7260285" y="30692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3" name="Google Shape;873;p30"/>
          <p:cNvCxnSpPr>
            <a:stCxn id="872" idx="0"/>
          </p:cNvCxnSpPr>
          <p:nvPr/>
        </p:nvCxnSpPr>
        <p:spPr>
          <a:xfrm rot="10800000">
            <a:off x="7617885" y="28766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4" name="Google Shape;874;p30"/>
          <p:cNvCxnSpPr/>
          <p:nvPr/>
        </p:nvCxnSpPr>
        <p:spPr>
          <a:xfrm rot="10800000">
            <a:off x="7622105" y="32497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5" name="Google Shape;875;p30"/>
          <p:cNvSpPr txBox="1"/>
          <p:nvPr/>
        </p:nvSpPr>
        <p:spPr>
          <a:xfrm>
            <a:off x="7381563" y="3375724"/>
            <a:ext cx="4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“les”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8128546" y="30692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7" name="Google Shape;877;p30"/>
          <p:cNvCxnSpPr>
            <a:stCxn id="876" idx="0"/>
          </p:cNvCxnSpPr>
          <p:nvPr/>
        </p:nvCxnSpPr>
        <p:spPr>
          <a:xfrm rot="10800000">
            <a:off x="8486146" y="28766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8" name="Google Shape;878;p30"/>
          <p:cNvCxnSpPr/>
          <p:nvPr/>
        </p:nvCxnSpPr>
        <p:spPr>
          <a:xfrm rot="10800000">
            <a:off x="8490366" y="32497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9" name="Google Shape;879;p30"/>
          <p:cNvSpPr txBox="1"/>
          <p:nvPr/>
        </p:nvSpPr>
        <p:spPr>
          <a:xfrm>
            <a:off x="8108595" y="3375724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4587048" y="306152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30"/>
          <p:cNvCxnSpPr>
            <a:stCxn id="880" idx="0"/>
          </p:cNvCxnSpPr>
          <p:nvPr/>
        </p:nvCxnSpPr>
        <p:spPr>
          <a:xfrm rot="10800000">
            <a:off x="4944648" y="286892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2" name="Google Shape;882;p30"/>
          <p:cNvCxnSpPr/>
          <p:nvPr/>
        </p:nvCxnSpPr>
        <p:spPr>
          <a:xfrm rot="10800000">
            <a:off x="4948867" y="324195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3" name="Google Shape;883;p30"/>
          <p:cNvSpPr txBox="1"/>
          <p:nvPr/>
        </p:nvSpPr>
        <p:spPr>
          <a:xfrm>
            <a:off x="4803364" y="3367956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&lt;bos&gt;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30"/>
          <p:cNvSpPr txBox="1"/>
          <p:nvPr/>
        </p:nvSpPr>
        <p:spPr>
          <a:xfrm>
            <a:off x="3551404" y="1836873"/>
            <a:ext cx="1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356575" y="30121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0"/>
          <p:cNvSpPr txBox="1"/>
          <p:nvPr/>
        </p:nvSpPr>
        <p:spPr>
          <a:xfrm>
            <a:off x="295775" y="29023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1546275" y="30121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0"/>
          <p:cNvSpPr txBox="1"/>
          <p:nvPr/>
        </p:nvSpPr>
        <p:spPr>
          <a:xfrm>
            <a:off x="1485475" y="29023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30"/>
          <p:cNvSpPr/>
          <p:nvPr/>
        </p:nvSpPr>
        <p:spPr>
          <a:xfrm>
            <a:off x="2786613" y="3016688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2725813" y="2906888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0"/>
          <p:cNvSpPr/>
          <p:nvPr/>
        </p:nvSpPr>
        <p:spPr>
          <a:xfrm>
            <a:off x="4087775" y="2431438"/>
            <a:ext cx="4787700" cy="5907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975" y="3932400"/>
            <a:ext cx="1520675" cy="1084751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30"/>
          <p:cNvSpPr txBox="1"/>
          <p:nvPr/>
        </p:nvSpPr>
        <p:spPr>
          <a:xfrm>
            <a:off x="2187825" y="3991700"/>
            <a:ext cx="59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just need to inject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positional embeddings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into the decoder as well.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30"/>
          <p:cNvSpPr txBox="1"/>
          <p:nvPr/>
        </p:nvSpPr>
        <p:spPr>
          <a:xfrm>
            <a:off x="2187825" y="4448900"/>
            <a:ext cx="67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way, we know where we are at each decoding step.  This makes decoding much easier!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without RNNs</a:t>
            </a:r>
            <a:endParaRPr sz="2600"/>
          </a:p>
        </p:txBody>
      </p:sp>
      <p:sp>
        <p:nvSpPr>
          <p:cNvPr id="900" name="Google Shape;900;p31"/>
          <p:cNvSpPr txBox="1"/>
          <p:nvPr/>
        </p:nvSpPr>
        <p:spPr>
          <a:xfrm>
            <a:off x="1172326" y="913500"/>
            <a:ext cx="46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we replace RNNs from the decoder as well?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00" y="911501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31"/>
          <p:cNvSpPr/>
          <p:nvPr/>
        </p:nvSpPr>
        <p:spPr>
          <a:xfrm>
            <a:off x="578950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1"/>
          <p:cNvSpPr/>
          <p:nvPr/>
        </p:nvSpPr>
        <p:spPr>
          <a:xfrm>
            <a:off x="578950" y="30121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4" name="Google Shape;904;p31"/>
          <p:cNvCxnSpPr>
            <a:stCxn id="903" idx="0"/>
            <a:endCxn id="902" idx="2"/>
          </p:cNvCxnSpPr>
          <p:nvPr/>
        </p:nvCxnSpPr>
        <p:spPr>
          <a:xfrm rot="10800000">
            <a:off x="940750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5" name="Google Shape;905;p31"/>
          <p:cNvCxnSpPr/>
          <p:nvPr/>
        </p:nvCxnSpPr>
        <p:spPr>
          <a:xfrm rot="10800000">
            <a:off x="940769" y="31925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6" name="Google Shape;906;p31"/>
          <p:cNvSpPr txBox="1"/>
          <p:nvPr/>
        </p:nvSpPr>
        <p:spPr>
          <a:xfrm>
            <a:off x="795248" y="3318536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7" name="Google Shape;907;p31"/>
          <p:cNvSpPr/>
          <p:nvPr/>
        </p:nvSpPr>
        <p:spPr>
          <a:xfrm>
            <a:off x="1752011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1"/>
          <p:cNvSpPr/>
          <p:nvPr/>
        </p:nvSpPr>
        <p:spPr>
          <a:xfrm>
            <a:off x="1752011" y="30121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9" name="Google Shape;909;p31"/>
          <p:cNvCxnSpPr>
            <a:stCxn id="908" idx="0"/>
            <a:endCxn id="907" idx="2"/>
          </p:cNvCxnSpPr>
          <p:nvPr/>
        </p:nvCxnSpPr>
        <p:spPr>
          <a:xfrm rot="10800000">
            <a:off x="2113811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0" name="Google Shape;910;p31"/>
          <p:cNvCxnSpPr/>
          <p:nvPr/>
        </p:nvCxnSpPr>
        <p:spPr>
          <a:xfrm rot="10800000">
            <a:off x="2113830" y="31925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1" name="Google Shape;911;p31"/>
          <p:cNvSpPr txBox="1"/>
          <p:nvPr/>
        </p:nvSpPr>
        <p:spPr>
          <a:xfrm>
            <a:off x="1901301" y="33185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“Iove”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2" name="Google Shape;912;p31"/>
          <p:cNvSpPr/>
          <p:nvPr/>
        </p:nvSpPr>
        <p:spPr>
          <a:xfrm>
            <a:off x="3001272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1"/>
          <p:cNvSpPr/>
          <p:nvPr/>
        </p:nvSpPr>
        <p:spPr>
          <a:xfrm>
            <a:off x="3001272" y="30121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4" name="Google Shape;914;p31"/>
          <p:cNvCxnSpPr>
            <a:stCxn id="913" idx="0"/>
            <a:endCxn id="912" idx="2"/>
          </p:cNvCxnSpPr>
          <p:nvPr/>
        </p:nvCxnSpPr>
        <p:spPr>
          <a:xfrm rot="10800000">
            <a:off x="3363072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5" name="Google Shape;915;p31"/>
          <p:cNvCxnSpPr/>
          <p:nvPr/>
        </p:nvCxnSpPr>
        <p:spPr>
          <a:xfrm rot="10800000">
            <a:off x="3363091" y="31925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6" name="Google Shape;916;p31"/>
          <p:cNvSpPr txBox="1"/>
          <p:nvPr/>
        </p:nvSpPr>
        <p:spPr>
          <a:xfrm>
            <a:off x="3150562" y="33185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31"/>
          <p:cNvSpPr txBox="1"/>
          <p:nvPr/>
        </p:nvSpPr>
        <p:spPr>
          <a:xfrm>
            <a:off x="2075150" y="2186013"/>
            <a:ext cx="3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8" name="Google Shape;918;p31"/>
          <p:cNvSpPr txBox="1"/>
          <p:nvPr/>
        </p:nvSpPr>
        <p:spPr>
          <a:xfrm>
            <a:off x="935850" y="2211463"/>
            <a:ext cx="3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31"/>
          <p:cNvSpPr txBox="1"/>
          <p:nvPr/>
        </p:nvSpPr>
        <p:spPr>
          <a:xfrm>
            <a:off x="3093075" y="2211475"/>
            <a:ext cx="32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31"/>
          <p:cNvSpPr/>
          <p:nvPr/>
        </p:nvSpPr>
        <p:spPr>
          <a:xfrm>
            <a:off x="4385026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1"/>
          <p:cNvSpPr/>
          <p:nvPr/>
        </p:nvSpPr>
        <p:spPr>
          <a:xfrm>
            <a:off x="5558087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1"/>
          <p:cNvSpPr txBox="1"/>
          <p:nvPr/>
        </p:nvSpPr>
        <p:spPr>
          <a:xfrm>
            <a:off x="5897879" y="2280517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31"/>
          <p:cNvSpPr txBox="1"/>
          <p:nvPr/>
        </p:nvSpPr>
        <p:spPr>
          <a:xfrm>
            <a:off x="4776706" y="22805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4" name="Google Shape;924;p31"/>
          <p:cNvCxnSpPr/>
          <p:nvPr/>
        </p:nvCxnSpPr>
        <p:spPr>
          <a:xfrm rot="10800000">
            <a:off x="4746845" y="23714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5" name="Google Shape;925;p31"/>
          <p:cNvCxnSpPr/>
          <p:nvPr/>
        </p:nvCxnSpPr>
        <p:spPr>
          <a:xfrm rot="10800000">
            <a:off x="5919906" y="23714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6" name="Google Shape;926;p31"/>
          <p:cNvSpPr/>
          <p:nvPr/>
        </p:nvSpPr>
        <p:spPr>
          <a:xfrm>
            <a:off x="7324669" y="24974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7" name="Google Shape;927;p31"/>
          <p:cNvCxnSpPr/>
          <p:nvPr/>
        </p:nvCxnSpPr>
        <p:spPr>
          <a:xfrm rot="10800000">
            <a:off x="7686489" y="23714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8" name="Google Shape;928;p31"/>
          <p:cNvSpPr/>
          <p:nvPr/>
        </p:nvSpPr>
        <p:spPr>
          <a:xfrm>
            <a:off x="4385026" y="22114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1"/>
          <p:cNvSpPr/>
          <p:nvPr/>
        </p:nvSpPr>
        <p:spPr>
          <a:xfrm>
            <a:off x="5558087" y="22114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1"/>
          <p:cNvSpPr/>
          <p:nvPr/>
        </p:nvSpPr>
        <p:spPr>
          <a:xfrm>
            <a:off x="7324669" y="22114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1" name="Google Shape;931;p31"/>
          <p:cNvCxnSpPr/>
          <p:nvPr/>
        </p:nvCxnSpPr>
        <p:spPr>
          <a:xfrm rot="10800000">
            <a:off x="4746845" y="20854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2" name="Google Shape;932;p31"/>
          <p:cNvCxnSpPr/>
          <p:nvPr/>
        </p:nvCxnSpPr>
        <p:spPr>
          <a:xfrm rot="10800000">
            <a:off x="5919906" y="20854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3" name="Google Shape;933;p31"/>
          <p:cNvCxnSpPr/>
          <p:nvPr/>
        </p:nvCxnSpPr>
        <p:spPr>
          <a:xfrm rot="10800000">
            <a:off x="7686489" y="20854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4" name="Google Shape;934;p31"/>
          <p:cNvSpPr/>
          <p:nvPr/>
        </p:nvSpPr>
        <p:spPr>
          <a:xfrm>
            <a:off x="4385026" y="19255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31"/>
          <p:cNvSpPr/>
          <p:nvPr/>
        </p:nvSpPr>
        <p:spPr>
          <a:xfrm>
            <a:off x="5558087" y="19255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1"/>
          <p:cNvSpPr/>
          <p:nvPr/>
        </p:nvSpPr>
        <p:spPr>
          <a:xfrm>
            <a:off x="7324669" y="19255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31"/>
          <p:cNvCxnSpPr/>
          <p:nvPr/>
        </p:nvCxnSpPr>
        <p:spPr>
          <a:xfrm rot="10800000">
            <a:off x="4746845" y="17995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8" name="Google Shape;938;p31"/>
          <p:cNvCxnSpPr/>
          <p:nvPr/>
        </p:nvCxnSpPr>
        <p:spPr>
          <a:xfrm rot="10800000">
            <a:off x="5919906" y="17995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9" name="Google Shape;939;p31"/>
          <p:cNvCxnSpPr/>
          <p:nvPr/>
        </p:nvCxnSpPr>
        <p:spPr>
          <a:xfrm rot="10800000">
            <a:off x="7686489" y="17995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0" name="Google Shape;940;p31"/>
          <p:cNvSpPr txBox="1"/>
          <p:nvPr/>
        </p:nvSpPr>
        <p:spPr>
          <a:xfrm>
            <a:off x="4559274" y="1540132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31"/>
          <p:cNvSpPr txBox="1"/>
          <p:nvPr/>
        </p:nvSpPr>
        <p:spPr>
          <a:xfrm>
            <a:off x="5598756" y="1540132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" name="Google Shape;942;p31"/>
          <p:cNvSpPr txBox="1"/>
          <p:nvPr/>
        </p:nvSpPr>
        <p:spPr>
          <a:xfrm>
            <a:off x="7363148" y="1540132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&lt;eos&gt;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3" name="Google Shape;943;p31"/>
          <p:cNvCxnSpPr/>
          <p:nvPr/>
        </p:nvCxnSpPr>
        <p:spPr>
          <a:xfrm rot="10800000">
            <a:off x="5919906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4" name="Google Shape;944;p31"/>
          <p:cNvCxnSpPr/>
          <p:nvPr/>
        </p:nvCxnSpPr>
        <p:spPr>
          <a:xfrm rot="10800000">
            <a:off x="7619699" y="28861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5" name="Google Shape;945;p31"/>
          <p:cNvSpPr/>
          <p:nvPr/>
        </p:nvSpPr>
        <p:spPr>
          <a:xfrm>
            <a:off x="3617909" y="1973978"/>
            <a:ext cx="144600" cy="126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6" name="Google Shape;946;p31"/>
          <p:cNvCxnSpPr>
            <a:stCxn id="902" idx="0"/>
            <a:endCxn id="945" idx="0"/>
          </p:cNvCxnSpPr>
          <p:nvPr/>
        </p:nvCxnSpPr>
        <p:spPr>
          <a:xfrm rot="-5400000">
            <a:off x="2053750" y="860914"/>
            <a:ext cx="523500" cy="2749500"/>
          </a:xfrm>
          <a:prstGeom prst="bentConnector3">
            <a:avLst>
              <a:gd fmla="val 145475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7" name="Google Shape;947;p31"/>
          <p:cNvCxnSpPr>
            <a:stCxn id="912" idx="0"/>
            <a:endCxn id="945" idx="4"/>
          </p:cNvCxnSpPr>
          <p:nvPr/>
        </p:nvCxnSpPr>
        <p:spPr>
          <a:xfrm rot="-5400000">
            <a:off x="3327822" y="2135164"/>
            <a:ext cx="397500" cy="32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8" name="Google Shape;948;p31"/>
          <p:cNvCxnSpPr/>
          <p:nvPr/>
        </p:nvCxnSpPr>
        <p:spPr>
          <a:xfrm flipH="1" rot="10800000">
            <a:off x="2085634" y="2055103"/>
            <a:ext cx="1510200" cy="417900"/>
          </a:xfrm>
          <a:prstGeom prst="bentConnector3">
            <a:avLst>
              <a:gd fmla="val -694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9" name="Google Shape;949;p31"/>
          <p:cNvSpPr txBox="1"/>
          <p:nvPr/>
        </p:nvSpPr>
        <p:spPr>
          <a:xfrm>
            <a:off x="2054872" y="1455050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1,1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0" name="Google Shape;950;p31"/>
          <p:cNvSpPr txBox="1"/>
          <p:nvPr/>
        </p:nvSpPr>
        <p:spPr>
          <a:xfrm>
            <a:off x="2458022" y="175367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1,2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31"/>
          <p:cNvSpPr txBox="1"/>
          <p:nvPr/>
        </p:nvSpPr>
        <p:spPr>
          <a:xfrm>
            <a:off x="3309636" y="2023763"/>
            <a:ext cx="48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1,3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2" name="Google Shape;952;p31"/>
          <p:cNvCxnSpPr>
            <a:stCxn id="945" idx="6"/>
            <a:endCxn id="920" idx="1"/>
          </p:cNvCxnSpPr>
          <p:nvPr/>
        </p:nvCxnSpPr>
        <p:spPr>
          <a:xfrm>
            <a:off x="3762509" y="2036978"/>
            <a:ext cx="622500" cy="654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3" name="Google Shape;953;p31"/>
          <p:cNvSpPr/>
          <p:nvPr/>
        </p:nvSpPr>
        <p:spPr>
          <a:xfrm>
            <a:off x="5761774" y="30692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4" name="Google Shape;954;p31"/>
          <p:cNvCxnSpPr>
            <a:stCxn id="953" idx="0"/>
          </p:cNvCxnSpPr>
          <p:nvPr/>
        </p:nvCxnSpPr>
        <p:spPr>
          <a:xfrm rot="10800000">
            <a:off x="6119374" y="28766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5" name="Google Shape;955;p31"/>
          <p:cNvCxnSpPr/>
          <p:nvPr/>
        </p:nvCxnSpPr>
        <p:spPr>
          <a:xfrm rot="10800000">
            <a:off x="6123594" y="32497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6" name="Google Shape;956;p31"/>
          <p:cNvSpPr txBox="1"/>
          <p:nvPr/>
        </p:nvSpPr>
        <p:spPr>
          <a:xfrm>
            <a:off x="5978073" y="3375724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Google Shape;957;p31"/>
          <p:cNvSpPr/>
          <p:nvPr/>
        </p:nvSpPr>
        <p:spPr>
          <a:xfrm>
            <a:off x="7595146" y="30692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8" name="Google Shape;958;p31"/>
          <p:cNvCxnSpPr>
            <a:stCxn id="957" idx="0"/>
          </p:cNvCxnSpPr>
          <p:nvPr/>
        </p:nvCxnSpPr>
        <p:spPr>
          <a:xfrm rot="10800000">
            <a:off x="7952746" y="28766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9" name="Google Shape;959;p31"/>
          <p:cNvCxnSpPr/>
          <p:nvPr/>
        </p:nvCxnSpPr>
        <p:spPr>
          <a:xfrm rot="10800000">
            <a:off x="7956966" y="32497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0" name="Google Shape;960;p31"/>
          <p:cNvSpPr txBox="1"/>
          <p:nvPr/>
        </p:nvSpPr>
        <p:spPr>
          <a:xfrm>
            <a:off x="7575195" y="3375724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31"/>
          <p:cNvSpPr/>
          <p:nvPr/>
        </p:nvSpPr>
        <p:spPr>
          <a:xfrm>
            <a:off x="4587048" y="306152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2" name="Google Shape;962;p31"/>
          <p:cNvCxnSpPr>
            <a:stCxn id="961" idx="0"/>
          </p:cNvCxnSpPr>
          <p:nvPr/>
        </p:nvCxnSpPr>
        <p:spPr>
          <a:xfrm rot="10800000">
            <a:off x="4944648" y="286892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3" name="Google Shape;963;p31"/>
          <p:cNvCxnSpPr/>
          <p:nvPr/>
        </p:nvCxnSpPr>
        <p:spPr>
          <a:xfrm rot="10800000">
            <a:off x="4948867" y="324195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4" name="Google Shape;964;p31"/>
          <p:cNvSpPr txBox="1"/>
          <p:nvPr/>
        </p:nvSpPr>
        <p:spPr>
          <a:xfrm>
            <a:off x="4624539" y="3375731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&lt;bos&gt;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31"/>
          <p:cNvSpPr txBox="1"/>
          <p:nvPr/>
        </p:nvSpPr>
        <p:spPr>
          <a:xfrm>
            <a:off x="3551404" y="1836873"/>
            <a:ext cx="1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31"/>
          <p:cNvSpPr/>
          <p:nvPr/>
        </p:nvSpPr>
        <p:spPr>
          <a:xfrm>
            <a:off x="356575" y="30121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1"/>
          <p:cNvSpPr txBox="1"/>
          <p:nvPr/>
        </p:nvSpPr>
        <p:spPr>
          <a:xfrm>
            <a:off x="295775" y="29023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31"/>
          <p:cNvSpPr/>
          <p:nvPr/>
        </p:nvSpPr>
        <p:spPr>
          <a:xfrm>
            <a:off x="1546275" y="30121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1"/>
          <p:cNvSpPr txBox="1"/>
          <p:nvPr/>
        </p:nvSpPr>
        <p:spPr>
          <a:xfrm>
            <a:off x="1485475" y="29023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0" name="Google Shape;970;p31"/>
          <p:cNvSpPr/>
          <p:nvPr/>
        </p:nvSpPr>
        <p:spPr>
          <a:xfrm>
            <a:off x="2786613" y="3016688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31"/>
          <p:cNvSpPr txBox="1"/>
          <p:nvPr/>
        </p:nvSpPr>
        <p:spPr>
          <a:xfrm>
            <a:off x="2725813" y="2906888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31"/>
          <p:cNvSpPr/>
          <p:nvPr/>
        </p:nvSpPr>
        <p:spPr>
          <a:xfrm>
            <a:off x="4372975" y="30693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31"/>
          <p:cNvSpPr txBox="1"/>
          <p:nvPr/>
        </p:nvSpPr>
        <p:spPr>
          <a:xfrm>
            <a:off x="4312175" y="29595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31"/>
          <p:cNvSpPr/>
          <p:nvPr/>
        </p:nvSpPr>
        <p:spPr>
          <a:xfrm>
            <a:off x="5558063" y="30693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1"/>
          <p:cNvSpPr txBox="1"/>
          <p:nvPr/>
        </p:nvSpPr>
        <p:spPr>
          <a:xfrm>
            <a:off x="5497263" y="29595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6" name="Google Shape;976;p31"/>
          <p:cNvSpPr txBox="1"/>
          <p:nvPr/>
        </p:nvSpPr>
        <p:spPr>
          <a:xfrm>
            <a:off x="6496400" y="2480325"/>
            <a:ext cx="8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7" name="Google Shape;977;p31"/>
          <p:cNvSpPr/>
          <p:nvPr/>
        </p:nvSpPr>
        <p:spPr>
          <a:xfrm>
            <a:off x="7386863" y="30693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31"/>
          <p:cNvSpPr txBox="1"/>
          <p:nvPr/>
        </p:nvSpPr>
        <p:spPr>
          <a:xfrm>
            <a:off x="7326063" y="29595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31"/>
          <p:cNvSpPr txBox="1"/>
          <p:nvPr/>
        </p:nvSpPr>
        <p:spPr>
          <a:xfrm>
            <a:off x="383925" y="3769225"/>
            <a:ext cx="75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 the encoder representations can be computed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parallel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31"/>
          <p:cNvSpPr txBox="1"/>
          <p:nvPr/>
        </p:nvSpPr>
        <p:spPr>
          <a:xfrm>
            <a:off x="383925" y="4150225"/>
            <a:ext cx="85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 getting the encoder representation, all the decoder ones can be computed in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parallel during training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1" name="Google Shape;9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025" y="4726525"/>
            <a:ext cx="327000" cy="30301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31"/>
          <p:cNvSpPr txBox="1"/>
          <p:nvPr/>
        </p:nvSpPr>
        <p:spPr>
          <a:xfrm>
            <a:off x="2669250" y="4692525"/>
            <a:ext cx="23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during training only?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5098575" y="3483100"/>
            <a:ext cx="3670500" cy="1284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Seminar Announcement</a:t>
            </a:r>
            <a:endParaRPr sz="2600"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975" y="860787"/>
            <a:ext cx="3552100" cy="238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" name="Google Shape;79;p14"/>
          <p:cNvGraphicFramePr/>
          <p:nvPr/>
        </p:nvGraphicFramePr>
        <p:xfrm>
          <a:off x="266950" y="123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{875A93D3-C082-4A2E-A738-33C8D75E2475}</a:tableStyleId>
              </a:tblPr>
              <a:tblGrid>
                <a:gridCol w="981075"/>
                <a:gridCol w="1047750"/>
                <a:gridCol w="2676525"/>
              </a:tblGrid>
              <a:tr h="4083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Date</a:t>
                      </a:r>
                      <a:endParaRPr b="1"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Room</a:t>
                      </a:r>
                      <a:endParaRPr b="1"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Lecture topics</a:t>
                      </a:r>
                      <a:endParaRPr b="1" sz="1000"/>
                    </a:p>
                  </a:txBody>
                  <a:tcPr marT="63500" marB="63500" marR="63500" marL="63500"/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Feb., 16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 am - 11 am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Remote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Introduction to EEG and EEG decoding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Feb., 23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 am - 11 am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Remote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EEG Decoding with SpeechBrain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3873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March, 15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 am - 11 am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Remote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Decoding speech from the EEG</a:t>
                      </a:r>
                      <a:endParaRPr sz="1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80" name="Google Shape;80;p14"/>
          <p:cNvSpPr/>
          <p:nvPr/>
        </p:nvSpPr>
        <p:spPr>
          <a:xfrm>
            <a:off x="267025" y="1648275"/>
            <a:ext cx="4705500" cy="431700"/>
          </a:xfrm>
          <a:prstGeom prst="rect">
            <a:avLst/>
          </a:prstGeom>
          <a:solidFill>
            <a:srgbClr val="29D2F5">
              <a:alpha val="21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25" y="3282112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1684050" y="3329675"/>
            <a:ext cx="20913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1632075" y="3378125"/>
            <a:ext cx="20913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02124"/>
                </a:solidFill>
              </a:rPr>
              <a:t>Dr. Davide Borra</a:t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02124"/>
                </a:solidFill>
              </a:rPr>
              <a:t>University of Bologna</a:t>
            </a:r>
            <a:endParaRPr sz="1500">
              <a:solidFill>
                <a:srgbClr val="202124"/>
              </a:solidFill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081025" y="4064375"/>
            <a:ext cx="3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https://concordia-ca.zoom.us/j/8734602220 </a:t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5081025" y="3648875"/>
            <a:ext cx="256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Connect at this zoom link: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without RNNs</a:t>
            </a:r>
            <a:endParaRPr sz="2600"/>
          </a:p>
        </p:txBody>
      </p:sp>
      <p:sp>
        <p:nvSpPr>
          <p:cNvPr id="988" name="Google Shape;988;p32"/>
          <p:cNvSpPr/>
          <p:nvPr/>
        </p:nvSpPr>
        <p:spPr>
          <a:xfrm>
            <a:off x="578950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2"/>
          <p:cNvSpPr/>
          <p:nvPr/>
        </p:nvSpPr>
        <p:spPr>
          <a:xfrm>
            <a:off x="578950" y="23263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0" name="Google Shape;990;p32"/>
          <p:cNvCxnSpPr>
            <a:stCxn id="989" idx="0"/>
            <a:endCxn id="988" idx="2"/>
          </p:cNvCxnSpPr>
          <p:nvPr/>
        </p:nvCxnSpPr>
        <p:spPr>
          <a:xfrm rot="10800000">
            <a:off x="940750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1" name="Google Shape;991;p32"/>
          <p:cNvCxnSpPr/>
          <p:nvPr/>
        </p:nvCxnSpPr>
        <p:spPr>
          <a:xfrm rot="10800000">
            <a:off x="940769" y="25067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2" name="Google Shape;992;p32"/>
          <p:cNvSpPr txBox="1"/>
          <p:nvPr/>
        </p:nvSpPr>
        <p:spPr>
          <a:xfrm>
            <a:off x="795248" y="2632736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32"/>
          <p:cNvSpPr/>
          <p:nvPr/>
        </p:nvSpPr>
        <p:spPr>
          <a:xfrm>
            <a:off x="1752011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2"/>
          <p:cNvSpPr/>
          <p:nvPr/>
        </p:nvSpPr>
        <p:spPr>
          <a:xfrm>
            <a:off x="1752011" y="23263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5" name="Google Shape;995;p32"/>
          <p:cNvCxnSpPr>
            <a:stCxn id="994" idx="0"/>
            <a:endCxn id="993" idx="2"/>
          </p:cNvCxnSpPr>
          <p:nvPr/>
        </p:nvCxnSpPr>
        <p:spPr>
          <a:xfrm rot="10800000">
            <a:off x="2113811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6" name="Google Shape;996;p32"/>
          <p:cNvCxnSpPr/>
          <p:nvPr/>
        </p:nvCxnSpPr>
        <p:spPr>
          <a:xfrm rot="10800000">
            <a:off x="2113830" y="25067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7" name="Google Shape;997;p32"/>
          <p:cNvSpPr txBox="1"/>
          <p:nvPr/>
        </p:nvSpPr>
        <p:spPr>
          <a:xfrm>
            <a:off x="1901301" y="26327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“Iove”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32"/>
          <p:cNvSpPr/>
          <p:nvPr/>
        </p:nvSpPr>
        <p:spPr>
          <a:xfrm>
            <a:off x="3001272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2"/>
          <p:cNvSpPr/>
          <p:nvPr/>
        </p:nvSpPr>
        <p:spPr>
          <a:xfrm>
            <a:off x="3001272" y="23263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0" name="Google Shape;1000;p32"/>
          <p:cNvCxnSpPr>
            <a:stCxn id="999" idx="0"/>
            <a:endCxn id="998" idx="2"/>
          </p:cNvCxnSpPr>
          <p:nvPr/>
        </p:nvCxnSpPr>
        <p:spPr>
          <a:xfrm rot="10800000">
            <a:off x="3363072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1" name="Google Shape;1001;p32"/>
          <p:cNvCxnSpPr/>
          <p:nvPr/>
        </p:nvCxnSpPr>
        <p:spPr>
          <a:xfrm rot="10800000">
            <a:off x="3363091" y="25067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2" name="Google Shape;1002;p32"/>
          <p:cNvSpPr txBox="1"/>
          <p:nvPr/>
        </p:nvSpPr>
        <p:spPr>
          <a:xfrm>
            <a:off x="3150562" y="26327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32"/>
          <p:cNvSpPr txBox="1"/>
          <p:nvPr/>
        </p:nvSpPr>
        <p:spPr>
          <a:xfrm>
            <a:off x="2075150" y="1500213"/>
            <a:ext cx="3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32"/>
          <p:cNvSpPr txBox="1"/>
          <p:nvPr/>
        </p:nvSpPr>
        <p:spPr>
          <a:xfrm>
            <a:off x="935850" y="1525663"/>
            <a:ext cx="3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32"/>
          <p:cNvSpPr txBox="1"/>
          <p:nvPr/>
        </p:nvSpPr>
        <p:spPr>
          <a:xfrm>
            <a:off x="3093075" y="1525675"/>
            <a:ext cx="32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32"/>
          <p:cNvSpPr/>
          <p:nvPr/>
        </p:nvSpPr>
        <p:spPr>
          <a:xfrm>
            <a:off x="4385026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2"/>
          <p:cNvSpPr/>
          <p:nvPr/>
        </p:nvSpPr>
        <p:spPr>
          <a:xfrm>
            <a:off x="5558087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2"/>
          <p:cNvSpPr txBox="1"/>
          <p:nvPr/>
        </p:nvSpPr>
        <p:spPr>
          <a:xfrm>
            <a:off x="5897879" y="1594717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32"/>
          <p:cNvSpPr txBox="1"/>
          <p:nvPr/>
        </p:nvSpPr>
        <p:spPr>
          <a:xfrm>
            <a:off x="4776706" y="15947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0" name="Google Shape;1010;p32"/>
          <p:cNvCxnSpPr/>
          <p:nvPr/>
        </p:nvCxnSpPr>
        <p:spPr>
          <a:xfrm rot="10800000">
            <a:off x="4746845" y="16856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1" name="Google Shape;1011;p32"/>
          <p:cNvCxnSpPr/>
          <p:nvPr/>
        </p:nvCxnSpPr>
        <p:spPr>
          <a:xfrm rot="10800000">
            <a:off x="5919906" y="16856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2" name="Google Shape;1012;p32"/>
          <p:cNvSpPr/>
          <p:nvPr/>
        </p:nvSpPr>
        <p:spPr>
          <a:xfrm>
            <a:off x="7324669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3" name="Google Shape;1013;p32"/>
          <p:cNvCxnSpPr/>
          <p:nvPr/>
        </p:nvCxnSpPr>
        <p:spPr>
          <a:xfrm rot="10800000">
            <a:off x="7686489" y="16856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4" name="Google Shape;1014;p32"/>
          <p:cNvSpPr/>
          <p:nvPr/>
        </p:nvSpPr>
        <p:spPr>
          <a:xfrm>
            <a:off x="4385026" y="15256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32"/>
          <p:cNvSpPr/>
          <p:nvPr/>
        </p:nvSpPr>
        <p:spPr>
          <a:xfrm>
            <a:off x="5558087" y="15256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32"/>
          <p:cNvSpPr/>
          <p:nvPr/>
        </p:nvSpPr>
        <p:spPr>
          <a:xfrm>
            <a:off x="7324669" y="15256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7" name="Google Shape;1017;p32"/>
          <p:cNvCxnSpPr/>
          <p:nvPr/>
        </p:nvCxnSpPr>
        <p:spPr>
          <a:xfrm rot="10800000">
            <a:off x="4746845" y="13996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8" name="Google Shape;1018;p32"/>
          <p:cNvCxnSpPr/>
          <p:nvPr/>
        </p:nvCxnSpPr>
        <p:spPr>
          <a:xfrm rot="10800000">
            <a:off x="5919906" y="13996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9" name="Google Shape;1019;p32"/>
          <p:cNvCxnSpPr/>
          <p:nvPr/>
        </p:nvCxnSpPr>
        <p:spPr>
          <a:xfrm rot="10800000">
            <a:off x="7686489" y="13996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0" name="Google Shape;1020;p32"/>
          <p:cNvSpPr/>
          <p:nvPr/>
        </p:nvSpPr>
        <p:spPr>
          <a:xfrm>
            <a:off x="4385026" y="12397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32"/>
          <p:cNvSpPr/>
          <p:nvPr/>
        </p:nvSpPr>
        <p:spPr>
          <a:xfrm>
            <a:off x="5558087" y="12397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32"/>
          <p:cNvSpPr/>
          <p:nvPr/>
        </p:nvSpPr>
        <p:spPr>
          <a:xfrm>
            <a:off x="7324669" y="12397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3" name="Google Shape;1023;p32"/>
          <p:cNvCxnSpPr/>
          <p:nvPr/>
        </p:nvCxnSpPr>
        <p:spPr>
          <a:xfrm rot="10800000">
            <a:off x="4746845" y="11137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4" name="Google Shape;1024;p32"/>
          <p:cNvCxnSpPr/>
          <p:nvPr/>
        </p:nvCxnSpPr>
        <p:spPr>
          <a:xfrm rot="10800000">
            <a:off x="5919906" y="11137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5" name="Google Shape;1025;p32"/>
          <p:cNvCxnSpPr/>
          <p:nvPr/>
        </p:nvCxnSpPr>
        <p:spPr>
          <a:xfrm rot="10800000">
            <a:off x="7686489" y="11137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6" name="Google Shape;1026;p32"/>
          <p:cNvSpPr txBox="1"/>
          <p:nvPr/>
        </p:nvSpPr>
        <p:spPr>
          <a:xfrm>
            <a:off x="4559274" y="854332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32"/>
          <p:cNvSpPr txBox="1"/>
          <p:nvPr/>
        </p:nvSpPr>
        <p:spPr>
          <a:xfrm>
            <a:off x="5598756" y="854332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8" name="Google Shape;1028;p32"/>
          <p:cNvSpPr txBox="1"/>
          <p:nvPr/>
        </p:nvSpPr>
        <p:spPr>
          <a:xfrm>
            <a:off x="7363148" y="854332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&lt;eos&gt;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9" name="Google Shape;1029;p32"/>
          <p:cNvCxnSpPr/>
          <p:nvPr/>
        </p:nvCxnSpPr>
        <p:spPr>
          <a:xfrm rot="10800000">
            <a:off x="5919906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0" name="Google Shape;1030;p32"/>
          <p:cNvCxnSpPr/>
          <p:nvPr/>
        </p:nvCxnSpPr>
        <p:spPr>
          <a:xfrm rot="10800000">
            <a:off x="7619699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1" name="Google Shape;1031;p32"/>
          <p:cNvSpPr/>
          <p:nvPr/>
        </p:nvSpPr>
        <p:spPr>
          <a:xfrm>
            <a:off x="3617909" y="1288178"/>
            <a:ext cx="144600" cy="126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2" name="Google Shape;1032;p32"/>
          <p:cNvCxnSpPr>
            <a:stCxn id="988" idx="0"/>
            <a:endCxn id="1031" idx="0"/>
          </p:cNvCxnSpPr>
          <p:nvPr/>
        </p:nvCxnSpPr>
        <p:spPr>
          <a:xfrm rot="-5400000">
            <a:off x="2053750" y="175114"/>
            <a:ext cx="523500" cy="2749500"/>
          </a:xfrm>
          <a:prstGeom prst="bentConnector3">
            <a:avLst>
              <a:gd fmla="val 145475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3" name="Google Shape;1033;p32"/>
          <p:cNvCxnSpPr>
            <a:stCxn id="998" idx="0"/>
            <a:endCxn id="1031" idx="4"/>
          </p:cNvCxnSpPr>
          <p:nvPr/>
        </p:nvCxnSpPr>
        <p:spPr>
          <a:xfrm rot="-5400000">
            <a:off x="3327822" y="1449364"/>
            <a:ext cx="397500" cy="32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4" name="Google Shape;1034;p32"/>
          <p:cNvCxnSpPr/>
          <p:nvPr/>
        </p:nvCxnSpPr>
        <p:spPr>
          <a:xfrm flipH="1" rot="10800000">
            <a:off x="2085634" y="1369303"/>
            <a:ext cx="1510200" cy="417900"/>
          </a:xfrm>
          <a:prstGeom prst="bentConnector3">
            <a:avLst>
              <a:gd fmla="val -694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5" name="Google Shape;1035;p32"/>
          <p:cNvSpPr txBox="1"/>
          <p:nvPr/>
        </p:nvSpPr>
        <p:spPr>
          <a:xfrm>
            <a:off x="2054872" y="769250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1,1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32"/>
          <p:cNvSpPr txBox="1"/>
          <p:nvPr/>
        </p:nvSpPr>
        <p:spPr>
          <a:xfrm>
            <a:off x="2458022" y="106787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1,2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32"/>
          <p:cNvSpPr txBox="1"/>
          <p:nvPr/>
        </p:nvSpPr>
        <p:spPr>
          <a:xfrm>
            <a:off x="3309636" y="1337963"/>
            <a:ext cx="48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1,3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8" name="Google Shape;1038;p32"/>
          <p:cNvCxnSpPr>
            <a:stCxn id="1031" idx="6"/>
            <a:endCxn id="1006" idx="1"/>
          </p:cNvCxnSpPr>
          <p:nvPr/>
        </p:nvCxnSpPr>
        <p:spPr>
          <a:xfrm>
            <a:off x="3762509" y="1351178"/>
            <a:ext cx="622500" cy="654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9" name="Google Shape;1039;p32"/>
          <p:cNvSpPr/>
          <p:nvPr/>
        </p:nvSpPr>
        <p:spPr>
          <a:xfrm>
            <a:off x="5761774" y="23834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0" name="Google Shape;1040;p32"/>
          <p:cNvCxnSpPr>
            <a:stCxn id="1039" idx="0"/>
          </p:cNvCxnSpPr>
          <p:nvPr/>
        </p:nvCxnSpPr>
        <p:spPr>
          <a:xfrm rot="10800000">
            <a:off x="6119374" y="21908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1" name="Google Shape;1041;p32"/>
          <p:cNvCxnSpPr/>
          <p:nvPr/>
        </p:nvCxnSpPr>
        <p:spPr>
          <a:xfrm rot="10800000">
            <a:off x="6123594" y="25639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2" name="Google Shape;1042;p32"/>
          <p:cNvSpPr txBox="1"/>
          <p:nvPr/>
        </p:nvSpPr>
        <p:spPr>
          <a:xfrm>
            <a:off x="5978073" y="2689924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32"/>
          <p:cNvSpPr/>
          <p:nvPr/>
        </p:nvSpPr>
        <p:spPr>
          <a:xfrm>
            <a:off x="7595146" y="23834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4" name="Google Shape;1044;p32"/>
          <p:cNvCxnSpPr>
            <a:stCxn id="1043" idx="0"/>
          </p:cNvCxnSpPr>
          <p:nvPr/>
        </p:nvCxnSpPr>
        <p:spPr>
          <a:xfrm rot="10800000">
            <a:off x="7952746" y="21908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5" name="Google Shape;1045;p32"/>
          <p:cNvCxnSpPr/>
          <p:nvPr/>
        </p:nvCxnSpPr>
        <p:spPr>
          <a:xfrm rot="10800000">
            <a:off x="7956966" y="25639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6" name="Google Shape;1046;p32"/>
          <p:cNvSpPr txBox="1"/>
          <p:nvPr/>
        </p:nvSpPr>
        <p:spPr>
          <a:xfrm>
            <a:off x="7575195" y="2689924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32"/>
          <p:cNvSpPr/>
          <p:nvPr/>
        </p:nvSpPr>
        <p:spPr>
          <a:xfrm>
            <a:off x="4587048" y="237572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8" name="Google Shape;1048;p32"/>
          <p:cNvCxnSpPr>
            <a:stCxn id="1047" idx="0"/>
          </p:cNvCxnSpPr>
          <p:nvPr/>
        </p:nvCxnSpPr>
        <p:spPr>
          <a:xfrm rot="10800000">
            <a:off x="4944648" y="218312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9" name="Google Shape;1049;p32"/>
          <p:cNvCxnSpPr/>
          <p:nvPr/>
        </p:nvCxnSpPr>
        <p:spPr>
          <a:xfrm rot="10800000">
            <a:off x="4948867" y="255615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0" name="Google Shape;1050;p32"/>
          <p:cNvSpPr txBox="1"/>
          <p:nvPr/>
        </p:nvSpPr>
        <p:spPr>
          <a:xfrm>
            <a:off x="4624539" y="2689931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&lt;bos&gt;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32"/>
          <p:cNvSpPr txBox="1"/>
          <p:nvPr/>
        </p:nvSpPr>
        <p:spPr>
          <a:xfrm>
            <a:off x="3551404" y="1151073"/>
            <a:ext cx="1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2" name="Google Shape;1052;p32"/>
          <p:cNvSpPr/>
          <p:nvPr/>
        </p:nvSpPr>
        <p:spPr>
          <a:xfrm>
            <a:off x="356575" y="23263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32"/>
          <p:cNvSpPr txBox="1"/>
          <p:nvPr/>
        </p:nvSpPr>
        <p:spPr>
          <a:xfrm>
            <a:off x="295775" y="22165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4" name="Google Shape;1054;p32"/>
          <p:cNvSpPr/>
          <p:nvPr/>
        </p:nvSpPr>
        <p:spPr>
          <a:xfrm>
            <a:off x="1546275" y="23263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32"/>
          <p:cNvSpPr txBox="1"/>
          <p:nvPr/>
        </p:nvSpPr>
        <p:spPr>
          <a:xfrm>
            <a:off x="1485475" y="22165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32"/>
          <p:cNvSpPr/>
          <p:nvPr/>
        </p:nvSpPr>
        <p:spPr>
          <a:xfrm>
            <a:off x="2786613" y="2330888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32"/>
          <p:cNvSpPr txBox="1"/>
          <p:nvPr/>
        </p:nvSpPr>
        <p:spPr>
          <a:xfrm>
            <a:off x="2725813" y="2221088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32"/>
          <p:cNvSpPr/>
          <p:nvPr/>
        </p:nvSpPr>
        <p:spPr>
          <a:xfrm>
            <a:off x="4372975" y="23835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32"/>
          <p:cNvSpPr txBox="1"/>
          <p:nvPr/>
        </p:nvSpPr>
        <p:spPr>
          <a:xfrm>
            <a:off x="4312175" y="22737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32"/>
          <p:cNvSpPr/>
          <p:nvPr/>
        </p:nvSpPr>
        <p:spPr>
          <a:xfrm>
            <a:off x="5558063" y="23835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2"/>
          <p:cNvSpPr txBox="1"/>
          <p:nvPr/>
        </p:nvSpPr>
        <p:spPr>
          <a:xfrm>
            <a:off x="5497263" y="22737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32"/>
          <p:cNvSpPr txBox="1"/>
          <p:nvPr/>
        </p:nvSpPr>
        <p:spPr>
          <a:xfrm>
            <a:off x="6496400" y="1794525"/>
            <a:ext cx="8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32"/>
          <p:cNvSpPr/>
          <p:nvPr/>
        </p:nvSpPr>
        <p:spPr>
          <a:xfrm>
            <a:off x="7386863" y="23835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32"/>
          <p:cNvSpPr txBox="1"/>
          <p:nvPr/>
        </p:nvSpPr>
        <p:spPr>
          <a:xfrm>
            <a:off x="7326063" y="22737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32"/>
          <p:cNvSpPr/>
          <p:nvPr/>
        </p:nvSpPr>
        <p:spPr>
          <a:xfrm>
            <a:off x="4595025" y="2681450"/>
            <a:ext cx="3876000" cy="4179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2"/>
          <p:cNvSpPr txBox="1"/>
          <p:nvPr/>
        </p:nvSpPr>
        <p:spPr>
          <a:xfrm>
            <a:off x="542375" y="3376175"/>
            <a:ext cx="81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the model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autoregressive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 we have the labels to inject at the input of the decoder during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(teacher forcing)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32"/>
          <p:cNvSpPr txBox="1"/>
          <p:nvPr/>
        </p:nvSpPr>
        <p:spPr>
          <a:xfrm>
            <a:off x="542375" y="4027575"/>
            <a:ext cx="81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inference time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we have no labels and we need to process the elements one by one.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32"/>
          <p:cNvSpPr txBox="1"/>
          <p:nvPr/>
        </p:nvSpPr>
        <p:spPr>
          <a:xfrm>
            <a:off x="542375" y="4484775"/>
            <a:ext cx="81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Non-autoregressive models can be fully parallelized both at training and inference time.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Seq2Seq Learning without RNNs</a:t>
            </a:r>
            <a:endParaRPr sz="2600"/>
          </a:p>
        </p:txBody>
      </p:sp>
      <p:sp>
        <p:nvSpPr>
          <p:cNvPr id="1074" name="Google Shape;1074;p33"/>
          <p:cNvSpPr/>
          <p:nvPr/>
        </p:nvSpPr>
        <p:spPr>
          <a:xfrm>
            <a:off x="578950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3"/>
          <p:cNvSpPr/>
          <p:nvPr/>
        </p:nvSpPr>
        <p:spPr>
          <a:xfrm>
            <a:off x="578950" y="23263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6" name="Google Shape;1076;p33"/>
          <p:cNvCxnSpPr>
            <a:stCxn id="1075" idx="0"/>
            <a:endCxn id="1074" idx="2"/>
          </p:cNvCxnSpPr>
          <p:nvPr/>
        </p:nvCxnSpPr>
        <p:spPr>
          <a:xfrm rot="10800000">
            <a:off x="940750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7" name="Google Shape;1077;p33"/>
          <p:cNvCxnSpPr/>
          <p:nvPr/>
        </p:nvCxnSpPr>
        <p:spPr>
          <a:xfrm rot="10800000">
            <a:off x="940769" y="25067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8" name="Google Shape;1078;p33"/>
          <p:cNvSpPr txBox="1"/>
          <p:nvPr/>
        </p:nvSpPr>
        <p:spPr>
          <a:xfrm>
            <a:off x="795248" y="2632736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33"/>
          <p:cNvSpPr/>
          <p:nvPr/>
        </p:nvSpPr>
        <p:spPr>
          <a:xfrm>
            <a:off x="1752011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3"/>
          <p:cNvSpPr/>
          <p:nvPr/>
        </p:nvSpPr>
        <p:spPr>
          <a:xfrm>
            <a:off x="1752011" y="23263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1" name="Google Shape;1081;p33"/>
          <p:cNvCxnSpPr>
            <a:stCxn id="1080" idx="0"/>
            <a:endCxn id="1079" idx="2"/>
          </p:cNvCxnSpPr>
          <p:nvPr/>
        </p:nvCxnSpPr>
        <p:spPr>
          <a:xfrm rot="10800000">
            <a:off x="2113811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2" name="Google Shape;1082;p33"/>
          <p:cNvCxnSpPr/>
          <p:nvPr/>
        </p:nvCxnSpPr>
        <p:spPr>
          <a:xfrm rot="10800000">
            <a:off x="2113830" y="25067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3" name="Google Shape;1083;p33"/>
          <p:cNvSpPr txBox="1"/>
          <p:nvPr/>
        </p:nvSpPr>
        <p:spPr>
          <a:xfrm>
            <a:off x="1901301" y="26327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“Iove”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33"/>
          <p:cNvSpPr/>
          <p:nvPr/>
        </p:nvSpPr>
        <p:spPr>
          <a:xfrm>
            <a:off x="3001272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33"/>
          <p:cNvSpPr/>
          <p:nvPr/>
        </p:nvSpPr>
        <p:spPr>
          <a:xfrm>
            <a:off x="3001272" y="2326306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6" name="Google Shape;1086;p33"/>
          <p:cNvCxnSpPr>
            <a:stCxn id="1085" idx="0"/>
            <a:endCxn id="1084" idx="2"/>
          </p:cNvCxnSpPr>
          <p:nvPr/>
        </p:nvCxnSpPr>
        <p:spPr>
          <a:xfrm rot="10800000">
            <a:off x="3363072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7" name="Google Shape;1087;p33"/>
          <p:cNvCxnSpPr/>
          <p:nvPr/>
        </p:nvCxnSpPr>
        <p:spPr>
          <a:xfrm rot="10800000">
            <a:off x="3363091" y="250673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8" name="Google Shape;1088;p33"/>
          <p:cNvSpPr txBox="1"/>
          <p:nvPr/>
        </p:nvSpPr>
        <p:spPr>
          <a:xfrm>
            <a:off x="3150562" y="2632736"/>
            <a:ext cx="57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33"/>
          <p:cNvSpPr txBox="1"/>
          <p:nvPr/>
        </p:nvSpPr>
        <p:spPr>
          <a:xfrm>
            <a:off x="2075150" y="1500213"/>
            <a:ext cx="3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0" name="Google Shape;1090;p33"/>
          <p:cNvSpPr txBox="1"/>
          <p:nvPr/>
        </p:nvSpPr>
        <p:spPr>
          <a:xfrm>
            <a:off x="935850" y="1525663"/>
            <a:ext cx="3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33"/>
          <p:cNvSpPr txBox="1"/>
          <p:nvPr/>
        </p:nvSpPr>
        <p:spPr>
          <a:xfrm>
            <a:off x="3093075" y="1525675"/>
            <a:ext cx="32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GB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33"/>
          <p:cNvSpPr/>
          <p:nvPr/>
        </p:nvSpPr>
        <p:spPr>
          <a:xfrm>
            <a:off x="4385026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33"/>
          <p:cNvSpPr/>
          <p:nvPr/>
        </p:nvSpPr>
        <p:spPr>
          <a:xfrm>
            <a:off x="5558087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33"/>
          <p:cNvSpPr txBox="1"/>
          <p:nvPr/>
        </p:nvSpPr>
        <p:spPr>
          <a:xfrm>
            <a:off x="5897879" y="1594717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33"/>
          <p:cNvSpPr txBox="1"/>
          <p:nvPr/>
        </p:nvSpPr>
        <p:spPr>
          <a:xfrm>
            <a:off x="4776706" y="1594730"/>
            <a:ext cx="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="0" i="0" lang="en-GB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6" name="Google Shape;1096;p33"/>
          <p:cNvCxnSpPr/>
          <p:nvPr/>
        </p:nvCxnSpPr>
        <p:spPr>
          <a:xfrm rot="10800000">
            <a:off x="4746845" y="16856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7" name="Google Shape;1097;p33"/>
          <p:cNvCxnSpPr/>
          <p:nvPr/>
        </p:nvCxnSpPr>
        <p:spPr>
          <a:xfrm rot="10800000">
            <a:off x="5919906" y="16856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8" name="Google Shape;1098;p33"/>
          <p:cNvSpPr/>
          <p:nvPr/>
        </p:nvSpPr>
        <p:spPr>
          <a:xfrm>
            <a:off x="7324669" y="1811614"/>
            <a:ext cx="723600" cy="388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9" name="Google Shape;1099;p33"/>
          <p:cNvCxnSpPr/>
          <p:nvPr/>
        </p:nvCxnSpPr>
        <p:spPr>
          <a:xfrm rot="10800000">
            <a:off x="7686489" y="168561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0" name="Google Shape;1100;p33"/>
          <p:cNvSpPr/>
          <p:nvPr/>
        </p:nvSpPr>
        <p:spPr>
          <a:xfrm>
            <a:off x="4385026" y="15256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33"/>
          <p:cNvSpPr/>
          <p:nvPr/>
        </p:nvSpPr>
        <p:spPr>
          <a:xfrm>
            <a:off x="5558087" y="15256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33"/>
          <p:cNvSpPr/>
          <p:nvPr/>
        </p:nvSpPr>
        <p:spPr>
          <a:xfrm>
            <a:off x="7324669" y="152567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3" name="Google Shape;1103;p33"/>
          <p:cNvCxnSpPr/>
          <p:nvPr/>
        </p:nvCxnSpPr>
        <p:spPr>
          <a:xfrm rot="10800000">
            <a:off x="4746845" y="13996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4" name="Google Shape;1104;p33"/>
          <p:cNvCxnSpPr/>
          <p:nvPr/>
        </p:nvCxnSpPr>
        <p:spPr>
          <a:xfrm rot="10800000">
            <a:off x="5919906" y="13996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5" name="Google Shape;1105;p33"/>
          <p:cNvCxnSpPr/>
          <p:nvPr/>
        </p:nvCxnSpPr>
        <p:spPr>
          <a:xfrm rot="10800000">
            <a:off x="7686489" y="139967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6" name="Google Shape;1106;p33"/>
          <p:cNvSpPr/>
          <p:nvPr/>
        </p:nvSpPr>
        <p:spPr>
          <a:xfrm>
            <a:off x="4385026" y="12397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33"/>
          <p:cNvSpPr/>
          <p:nvPr/>
        </p:nvSpPr>
        <p:spPr>
          <a:xfrm>
            <a:off x="5558087" y="12397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33"/>
          <p:cNvSpPr/>
          <p:nvPr/>
        </p:nvSpPr>
        <p:spPr>
          <a:xfrm>
            <a:off x="7324669" y="1239733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9" name="Google Shape;1109;p33"/>
          <p:cNvCxnSpPr/>
          <p:nvPr/>
        </p:nvCxnSpPr>
        <p:spPr>
          <a:xfrm rot="10800000">
            <a:off x="4746845" y="11137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0" name="Google Shape;1110;p33"/>
          <p:cNvCxnSpPr/>
          <p:nvPr/>
        </p:nvCxnSpPr>
        <p:spPr>
          <a:xfrm rot="10800000">
            <a:off x="5919906" y="11137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1" name="Google Shape;1111;p33"/>
          <p:cNvCxnSpPr/>
          <p:nvPr/>
        </p:nvCxnSpPr>
        <p:spPr>
          <a:xfrm rot="10800000">
            <a:off x="7686489" y="1113733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2" name="Google Shape;1112;p33"/>
          <p:cNvSpPr txBox="1"/>
          <p:nvPr/>
        </p:nvSpPr>
        <p:spPr>
          <a:xfrm>
            <a:off x="4559274" y="854332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33"/>
          <p:cNvSpPr txBox="1"/>
          <p:nvPr/>
        </p:nvSpPr>
        <p:spPr>
          <a:xfrm>
            <a:off x="5598756" y="854332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“aime”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33"/>
          <p:cNvSpPr txBox="1"/>
          <p:nvPr/>
        </p:nvSpPr>
        <p:spPr>
          <a:xfrm>
            <a:off x="7363148" y="854332"/>
            <a:ext cx="7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&lt;eos&gt;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5" name="Google Shape;1115;p33"/>
          <p:cNvCxnSpPr/>
          <p:nvPr/>
        </p:nvCxnSpPr>
        <p:spPr>
          <a:xfrm rot="10800000">
            <a:off x="5919906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6" name="Google Shape;1116;p33"/>
          <p:cNvCxnSpPr/>
          <p:nvPr/>
        </p:nvCxnSpPr>
        <p:spPr>
          <a:xfrm rot="10800000">
            <a:off x="7619699" y="220030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7" name="Google Shape;1117;p33"/>
          <p:cNvSpPr/>
          <p:nvPr/>
        </p:nvSpPr>
        <p:spPr>
          <a:xfrm>
            <a:off x="3617909" y="1288178"/>
            <a:ext cx="144600" cy="126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8" name="Google Shape;1118;p33"/>
          <p:cNvCxnSpPr>
            <a:stCxn id="1074" idx="0"/>
            <a:endCxn id="1117" idx="0"/>
          </p:cNvCxnSpPr>
          <p:nvPr/>
        </p:nvCxnSpPr>
        <p:spPr>
          <a:xfrm rot="-5400000">
            <a:off x="2053750" y="175114"/>
            <a:ext cx="523500" cy="2749500"/>
          </a:xfrm>
          <a:prstGeom prst="bentConnector3">
            <a:avLst>
              <a:gd fmla="val 145475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9" name="Google Shape;1119;p33"/>
          <p:cNvCxnSpPr>
            <a:stCxn id="1084" idx="0"/>
            <a:endCxn id="1117" idx="4"/>
          </p:cNvCxnSpPr>
          <p:nvPr/>
        </p:nvCxnSpPr>
        <p:spPr>
          <a:xfrm rot="-5400000">
            <a:off x="3327822" y="1449364"/>
            <a:ext cx="397500" cy="32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0" name="Google Shape;1120;p33"/>
          <p:cNvCxnSpPr/>
          <p:nvPr/>
        </p:nvCxnSpPr>
        <p:spPr>
          <a:xfrm flipH="1" rot="10800000">
            <a:off x="2085634" y="1369303"/>
            <a:ext cx="1510200" cy="417900"/>
          </a:xfrm>
          <a:prstGeom prst="bentConnector3">
            <a:avLst>
              <a:gd fmla="val -694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1" name="Google Shape;1121;p33"/>
          <p:cNvSpPr txBox="1"/>
          <p:nvPr/>
        </p:nvSpPr>
        <p:spPr>
          <a:xfrm>
            <a:off x="2054872" y="769250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1,1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33"/>
          <p:cNvSpPr txBox="1"/>
          <p:nvPr/>
        </p:nvSpPr>
        <p:spPr>
          <a:xfrm>
            <a:off x="2458022" y="106787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1,2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33"/>
          <p:cNvSpPr txBox="1"/>
          <p:nvPr/>
        </p:nvSpPr>
        <p:spPr>
          <a:xfrm>
            <a:off x="3309636" y="1337963"/>
            <a:ext cx="48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1,2</a:t>
            </a:r>
            <a:endParaRPr b="0" i="0" sz="6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4" name="Google Shape;1124;p33"/>
          <p:cNvCxnSpPr>
            <a:stCxn id="1117" idx="6"/>
            <a:endCxn id="1092" idx="1"/>
          </p:cNvCxnSpPr>
          <p:nvPr/>
        </p:nvCxnSpPr>
        <p:spPr>
          <a:xfrm>
            <a:off x="3762509" y="1351178"/>
            <a:ext cx="622500" cy="654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5" name="Google Shape;1125;p33"/>
          <p:cNvSpPr/>
          <p:nvPr/>
        </p:nvSpPr>
        <p:spPr>
          <a:xfrm>
            <a:off x="5761774" y="23834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6" name="Google Shape;1126;p33"/>
          <p:cNvCxnSpPr>
            <a:stCxn id="1125" idx="0"/>
          </p:cNvCxnSpPr>
          <p:nvPr/>
        </p:nvCxnSpPr>
        <p:spPr>
          <a:xfrm rot="10800000">
            <a:off x="6119374" y="21908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7" name="Google Shape;1127;p33"/>
          <p:cNvCxnSpPr/>
          <p:nvPr/>
        </p:nvCxnSpPr>
        <p:spPr>
          <a:xfrm rot="10800000">
            <a:off x="6123594" y="25639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8" name="Google Shape;1128;p33"/>
          <p:cNvSpPr txBox="1"/>
          <p:nvPr/>
        </p:nvSpPr>
        <p:spPr>
          <a:xfrm>
            <a:off x="5978073" y="2689924"/>
            <a:ext cx="4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33"/>
          <p:cNvSpPr/>
          <p:nvPr/>
        </p:nvSpPr>
        <p:spPr>
          <a:xfrm>
            <a:off x="7595146" y="2383495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0" name="Google Shape;1130;p33"/>
          <p:cNvCxnSpPr>
            <a:stCxn id="1129" idx="0"/>
          </p:cNvCxnSpPr>
          <p:nvPr/>
        </p:nvCxnSpPr>
        <p:spPr>
          <a:xfrm rot="10800000">
            <a:off x="7952746" y="2190895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1" name="Google Shape;1131;p33"/>
          <p:cNvCxnSpPr/>
          <p:nvPr/>
        </p:nvCxnSpPr>
        <p:spPr>
          <a:xfrm rot="10800000">
            <a:off x="7956966" y="2563924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2" name="Google Shape;1132;p33"/>
          <p:cNvSpPr txBox="1"/>
          <p:nvPr/>
        </p:nvSpPr>
        <p:spPr>
          <a:xfrm>
            <a:off x="7575195" y="2689924"/>
            <a:ext cx="6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“chats”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33"/>
          <p:cNvSpPr/>
          <p:nvPr/>
        </p:nvSpPr>
        <p:spPr>
          <a:xfrm>
            <a:off x="4587048" y="2375727"/>
            <a:ext cx="723600" cy="180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4" name="Google Shape;1134;p33"/>
          <p:cNvCxnSpPr>
            <a:stCxn id="1133" idx="0"/>
          </p:cNvCxnSpPr>
          <p:nvPr/>
        </p:nvCxnSpPr>
        <p:spPr>
          <a:xfrm rot="10800000">
            <a:off x="4944648" y="2183127"/>
            <a:ext cx="42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5" name="Google Shape;1135;p33"/>
          <p:cNvCxnSpPr/>
          <p:nvPr/>
        </p:nvCxnSpPr>
        <p:spPr>
          <a:xfrm rot="10800000">
            <a:off x="4948867" y="2556156"/>
            <a:ext cx="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6" name="Google Shape;1136;p33"/>
          <p:cNvSpPr txBox="1"/>
          <p:nvPr/>
        </p:nvSpPr>
        <p:spPr>
          <a:xfrm>
            <a:off x="4624539" y="2689931"/>
            <a:ext cx="6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&lt;bos&gt;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33"/>
          <p:cNvSpPr txBox="1"/>
          <p:nvPr/>
        </p:nvSpPr>
        <p:spPr>
          <a:xfrm>
            <a:off x="3551404" y="1151073"/>
            <a:ext cx="1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33"/>
          <p:cNvSpPr/>
          <p:nvPr/>
        </p:nvSpPr>
        <p:spPr>
          <a:xfrm>
            <a:off x="356575" y="23263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33"/>
          <p:cNvSpPr txBox="1"/>
          <p:nvPr/>
        </p:nvSpPr>
        <p:spPr>
          <a:xfrm>
            <a:off x="295775" y="22165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33"/>
          <p:cNvSpPr/>
          <p:nvPr/>
        </p:nvSpPr>
        <p:spPr>
          <a:xfrm>
            <a:off x="1546275" y="23263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3"/>
          <p:cNvSpPr txBox="1"/>
          <p:nvPr/>
        </p:nvSpPr>
        <p:spPr>
          <a:xfrm>
            <a:off x="1485475" y="22165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33"/>
          <p:cNvSpPr/>
          <p:nvPr/>
        </p:nvSpPr>
        <p:spPr>
          <a:xfrm>
            <a:off x="2786613" y="2330888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33"/>
          <p:cNvSpPr txBox="1"/>
          <p:nvPr/>
        </p:nvSpPr>
        <p:spPr>
          <a:xfrm>
            <a:off x="2725813" y="2221088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33"/>
          <p:cNvSpPr/>
          <p:nvPr/>
        </p:nvSpPr>
        <p:spPr>
          <a:xfrm>
            <a:off x="4372975" y="23835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33"/>
          <p:cNvSpPr txBox="1"/>
          <p:nvPr/>
        </p:nvSpPr>
        <p:spPr>
          <a:xfrm>
            <a:off x="4312175" y="22737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33"/>
          <p:cNvSpPr/>
          <p:nvPr/>
        </p:nvSpPr>
        <p:spPr>
          <a:xfrm>
            <a:off x="5558063" y="23835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33"/>
          <p:cNvSpPr txBox="1"/>
          <p:nvPr/>
        </p:nvSpPr>
        <p:spPr>
          <a:xfrm>
            <a:off x="5497263" y="22737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33"/>
          <p:cNvSpPr txBox="1"/>
          <p:nvPr/>
        </p:nvSpPr>
        <p:spPr>
          <a:xfrm>
            <a:off x="6496400" y="1794525"/>
            <a:ext cx="8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33"/>
          <p:cNvSpPr/>
          <p:nvPr/>
        </p:nvSpPr>
        <p:spPr>
          <a:xfrm>
            <a:off x="7386863" y="2383500"/>
            <a:ext cx="175200" cy="180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33"/>
          <p:cNvSpPr txBox="1"/>
          <p:nvPr/>
        </p:nvSpPr>
        <p:spPr>
          <a:xfrm>
            <a:off x="7326063" y="2273700"/>
            <a:ext cx="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33"/>
          <p:cNvSpPr txBox="1"/>
          <p:nvPr/>
        </p:nvSpPr>
        <p:spPr>
          <a:xfrm>
            <a:off x="531775" y="3121750"/>
            <a:ext cx="67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Now, we have a model for Seq2Seq Learning without RNNs.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33"/>
          <p:cNvSpPr txBox="1"/>
          <p:nvPr/>
        </p:nvSpPr>
        <p:spPr>
          <a:xfrm>
            <a:off x="531775" y="3502750"/>
            <a:ext cx="43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faster because it parallelizes much more!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3" name="Google Shape;11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00" y="4010975"/>
            <a:ext cx="910600" cy="5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33"/>
          <p:cNvSpPr txBox="1"/>
          <p:nvPr/>
        </p:nvSpPr>
        <p:spPr>
          <a:xfrm>
            <a:off x="1752000" y="4079600"/>
            <a:ext cx="45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model does not work always very well in practice!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33"/>
          <p:cNvSpPr txBox="1"/>
          <p:nvPr/>
        </p:nvSpPr>
        <p:spPr>
          <a:xfrm>
            <a:off x="694725" y="4656450"/>
            <a:ext cx="7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Transformers are an attempt to significantly improve this simple RNN-free architecture.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34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Transformers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Transformers</a:t>
            </a:r>
            <a:endParaRPr sz="2600"/>
          </a:p>
        </p:txBody>
      </p:sp>
      <p:grpSp>
        <p:nvGrpSpPr>
          <p:cNvPr id="1166" name="Google Shape;1166;p35"/>
          <p:cNvGrpSpPr/>
          <p:nvPr/>
        </p:nvGrpSpPr>
        <p:grpSpPr>
          <a:xfrm>
            <a:off x="453925" y="1215100"/>
            <a:ext cx="6536182" cy="1670274"/>
            <a:chOff x="302825" y="632395"/>
            <a:chExt cx="8015921" cy="2611027"/>
          </a:xfrm>
        </p:grpSpPr>
        <p:sp>
          <p:nvSpPr>
            <p:cNvPr id="1167" name="Google Shape;1167;p35"/>
            <p:cNvSpPr/>
            <p:nvPr/>
          </p:nvSpPr>
          <p:spPr>
            <a:xfrm>
              <a:off x="578950" y="1811614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578950" y="2326306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5"/>
            <p:cNvSpPr txBox="1"/>
            <p:nvPr/>
          </p:nvSpPr>
          <p:spPr>
            <a:xfrm>
              <a:off x="795248" y="2632736"/>
              <a:ext cx="4008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1752011" y="1811614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1752011" y="2326306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5"/>
            <p:cNvSpPr txBox="1"/>
            <p:nvPr/>
          </p:nvSpPr>
          <p:spPr>
            <a:xfrm>
              <a:off x="1731324" y="2632825"/>
              <a:ext cx="6696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“Iove”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3001272" y="1811614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3001272" y="2326306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5"/>
            <p:cNvSpPr txBox="1"/>
            <p:nvPr/>
          </p:nvSpPr>
          <p:spPr>
            <a:xfrm>
              <a:off x="3001165" y="2632747"/>
              <a:ext cx="7236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“cats”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6" name="Google Shape;1176;p35"/>
            <p:cNvSpPr txBox="1"/>
            <p:nvPr/>
          </p:nvSpPr>
          <p:spPr>
            <a:xfrm>
              <a:off x="1821833" y="1388687"/>
              <a:ext cx="42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7" name="Google Shape;1177;p35"/>
            <p:cNvSpPr txBox="1"/>
            <p:nvPr/>
          </p:nvSpPr>
          <p:spPr>
            <a:xfrm>
              <a:off x="946336" y="1363360"/>
              <a:ext cx="3501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8" name="Google Shape;1178;p35"/>
            <p:cNvSpPr txBox="1"/>
            <p:nvPr/>
          </p:nvSpPr>
          <p:spPr>
            <a:xfrm>
              <a:off x="3079318" y="1426009"/>
              <a:ext cx="42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b="0" i="0" lang="en-GB" sz="5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4385026" y="1811614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5558087" y="1811614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7324669" y="1811614"/>
              <a:ext cx="723600" cy="3888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4385026" y="1525673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5558087" y="1525673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7324669" y="1525673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4385026" y="1239733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GB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5558087" y="1239733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GB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7324669" y="1239733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GB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5"/>
            <p:cNvSpPr txBox="1"/>
            <p:nvPr/>
          </p:nvSpPr>
          <p:spPr>
            <a:xfrm>
              <a:off x="4483197" y="632395"/>
              <a:ext cx="5148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“J”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9" name="Google Shape;1189;p35"/>
            <p:cNvSpPr txBox="1"/>
            <p:nvPr/>
          </p:nvSpPr>
          <p:spPr>
            <a:xfrm>
              <a:off x="5597713" y="632395"/>
              <a:ext cx="7236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“aime”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0" name="Google Shape;1190;p35"/>
            <p:cNvSpPr txBox="1"/>
            <p:nvPr/>
          </p:nvSpPr>
          <p:spPr>
            <a:xfrm>
              <a:off x="7301000" y="734667"/>
              <a:ext cx="7236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&lt;eos&gt;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3617909" y="1288178"/>
              <a:ext cx="144600" cy="126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2" name="Google Shape;1192;p35"/>
            <p:cNvCxnSpPr>
              <a:stCxn id="1167" idx="0"/>
              <a:endCxn id="1191" idx="0"/>
            </p:cNvCxnSpPr>
            <p:nvPr/>
          </p:nvCxnSpPr>
          <p:spPr>
            <a:xfrm rot="-5400000">
              <a:off x="2053750" y="175114"/>
              <a:ext cx="523500" cy="2749500"/>
            </a:xfrm>
            <a:prstGeom prst="bentConnector3">
              <a:avLst>
                <a:gd fmla="val 149641" name="adj1"/>
              </a:avLst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3" name="Google Shape;1193;p35"/>
            <p:cNvCxnSpPr>
              <a:stCxn id="1173" idx="0"/>
              <a:endCxn id="1191" idx="4"/>
            </p:cNvCxnSpPr>
            <p:nvPr/>
          </p:nvCxnSpPr>
          <p:spPr>
            <a:xfrm rot="-5400000">
              <a:off x="3327822" y="1449364"/>
              <a:ext cx="397500" cy="327000"/>
            </a:xfrm>
            <a:prstGeom prst="bentConnector3">
              <a:avLst>
                <a:gd fmla="val 39286" name="adj1"/>
              </a:avLst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94" name="Google Shape;1194;p35"/>
            <p:cNvCxnSpPr>
              <a:stCxn id="1170" idx="0"/>
            </p:cNvCxnSpPr>
            <p:nvPr/>
          </p:nvCxnSpPr>
          <p:spPr>
            <a:xfrm rot="-5400000">
              <a:off x="2633711" y="849514"/>
              <a:ext cx="442200" cy="1482000"/>
            </a:xfrm>
            <a:prstGeom prst="bentConnector2">
              <a:avLst/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95" name="Google Shape;1195;p35"/>
            <p:cNvSpPr txBox="1"/>
            <p:nvPr/>
          </p:nvSpPr>
          <p:spPr>
            <a:xfrm>
              <a:off x="2028406" y="632395"/>
              <a:ext cx="5742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GB" sz="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1,1</a:t>
              </a:r>
              <a:endParaRPr b="0" i="0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6" name="Google Shape;1196;p35"/>
            <p:cNvSpPr txBox="1"/>
            <p:nvPr/>
          </p:nvSpPr>
          <p:spPr>
            <a:xfrm>
              <a:off x="2475501" y="1185916"/>
              <a:ext cx="5742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GB" sz="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1,2</a:t>
              </a:r>
              <a:endParaRPr b="0" i="0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7" name="Google Shape;1197;p35"/>
            <p:cNvSpPr txBox="1"/>
            <p:nvPr/>
          </p:nvSpPr>
          <p:spPr>
            <a:xfrm>
              <a:off x="3595799" y="1426012"/>
              <a:ext cx="4890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GB" sz="6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1,3</a:t>
              </a:r>
              <a:endParaRPr b="0" i="0" sz="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8" name="Google Shape;1198;p35"/>
            <p:cNvCxnSpPr>
              <a:stCxn id="1191" idx="6"/>
              <a:endCxn id="1179" idx="1"/>
            </p:cNvCxnSpPr>
            <p:nvPr/>
          </p:nvCxnSpPr>
          <p:spPr>
            <a:xfrm>
              <a:off x="3762509" y="1351178"/>
              <a:ext cx="622500" cy="654900"/>
            </a:xfrm>
            <a:prstGeom prst="bentConnector3">
              <a:avLst>
                <a:gd fmla="val 49651" name="adj1"/>
              </a:avLst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99" name="Google Shape;1199;p35"/>
            <p:cNvSpPr/>
            <p:nvPr/>
          </p:nvSpPr>
          <p:spPr>
            <a:xfrm>
              <a:off x="5761774" y="2383495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5"/>
            <p:cNvSpPr txBox="1"/>
            <p:nvPr/>
          </p:nvSpPr>
          <p:spPr>
            <a:xfrm>
              <a:off x="5978078" y="2689922"/>
              <a:ext cx="4890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“J”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7595146" y="2383495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5"/>
            <p:cNvSpPr txBox="1"/>
            <p:nvPr/>
          </p:nvSpPr>
          <p:spPr>
            <a:xfrm>
              <a:off x="7440210" y="2689922"/>
              <a:ext cx="8046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“chats”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4587048" y="2375727"/>
              <a:ext cx="723600" cy="1806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5"/>
            <p:cNvSpPr txBox="1"/>
            <p:nvPr/>
          </p:nvSpPr>
          <p:spPr>
            <a:xfrm>
              <a:off x="4624539" y="2689922"/>
              <a:ext cx="7236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&lt;bos&gt;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5" name="Google Shape;1205;p35"/>
            <p:cNvSpPr txBox="1"/>
            <p:nvPr/>
          </p:nvSpPr>
          <p:spPr>
            <a:xfrm>
              <a:off x="3536727" y="1080027"/>
              <a:ext cx="2058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GB" sz="1000" u="none" cap="none" strike="noStrike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endParaRPr b="0" i="0" sz="10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356575" y="2326300"/>
              <a:ext cx="175200" cy="180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5"/>
            <p:cNvSpPr txBox="1"/>
            <p:nvPr/>
          </p:nvSpPr>
          <p:spPr>
            <a:xfrm>
              <a:off x="302825" y="2190508"/>
              <a:ext cx="175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GB" sz="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1546275" y="2326300"/>
              <a:ext cx="175200" cy="180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5"/>
            <p:cNvSpPr txBox="1"/>
            <p:nvPr/>
          </p:nvSpPr>
          <p:spPr>
            <a:xfrm>
              <a:off x="1505778" y="2168584"/>
              <a:ext cx="1923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2786613" y="2330888"/>
              <a:ext cx="175200" cy="180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5"/>
            <p:cNvSpPr txBox="1"/>
            <p:nvPr/>
          </p:nvSpPr>
          <p:spPr>
            <a:xfrm>
              <a:off x="2740725" y="2163992"/>
              <a:ext cx="144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4372975" y="2383500"/>
              <a:ext cx="175200" cy="180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5"/>
            <p:cNvSpPr txBox="1"/>
            <p:nvPr/>
          </p:nvSpPr>
          <p:spPr>
            <a:xfrm>
              <a:off x="4307990" y="2213418"/>
              <a:ext cx="1752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5558063" y="2383500"/>
              <a:ext cx="175200" cy="180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5"/>
            <p:cNvSpPr txBox="1"/>
            <p:nvPr/>
          </p:nvSpPr>
          <p:spPr>
            <a:xfrm>
              <a:off x="5494932" y="2213398"/>
              <a:ext cx="1752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6" name="Google Shape;1216;p35"/>
            <p:cNvSpPr txBox="1"/>
            <p:nvPr/>
          </p:nvSpPr>
          <p:spPr>
            <a:xfrm>
              <a:off x="6496400" y="1794525"/>
              <a:ext cx="804600" cy="9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………….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7386863" y="2383500"/>
              <a:ext cx="175200" cy="180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5"/>
            <p:cNvSpPr txBox="1"/>
            <p:nvPr/>
          </p:nvSpPr>
          <p:spPr>
            <a:xfrm>
              <a:off x="7312020" y="2221175"/>
              <a:ext cx="1752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19" name="Google Shape;1219;p35"/>
          <p:cNvSpPr txBox="1"/>
          <p:nvPr/>
        </p:nvSpPr>
        <p:spPr>
          <a:xfrm>
            <a:off x="266700" y="821050"/>
            <a:ext cx="85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previous slides, we have seen a simple Seq2Seq Architecture without RNNs.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35"/>
          <p:cNvSpPr txBox="1"/>
          <p:nvPr/>
        </p:nvSpPr>
        <p:spPr>
          <a:xfrm>
            <a:off x="342900" y="3032875"/>
            <a:ext cx="36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Transformers improves it with: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35"/>
          <p:cNvSpPr txBox="1"/>
          <p:nvPr/>
        </p:nvSpPr>
        <p:spPr>
          <a:xfrm>
            <a:off x="1243150" y="3481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Better positional encoding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35"/>
          <p:cNvSpPr txBox="1"/>
          <p:nvPr/>
        </p:nvSpPr>
        <p:spPr>
          <a:xfrm>
            <a:off x="1282850" y="3827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Better attention mechanisms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35"/>
          <p:cNvSpPr txBox="1"/>
          <p:nvPr/>
        </p:nvSpPr>
        <p:spPr>
          <a:xfrm>
            <a:off x="1282850" y="4198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Adding Layer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35"/>
          <p:cNvSpPr txBox="1"/>
          <p:nvPr/>
        </p:nvSpPr>
        <p:spPr>
          <a:xfrm>
            <a:off x="1282850" y="4621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Adding Residual Connections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Transformers</a:t>
            </a:r>
            <a:endParaRPr sz="2600"/>
          </a:p>
        </p:txBody>
      </p:sp>
      <p:pic>
        <p:nvPicPr>
          <p:cNvPr id="1230" name="Google Shape;12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36"/>
          <p:cNvSpPr txBox="1"/>
          <p:nvPr/>
        </p:nvSpPr>
        <p:spPr>
          <a:xfrm>
            <a:off x="3881975" y="777550"/>
            <a:ext cx="48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the famous Transformer's architecture.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2" name="Google Shape;1232;p36"/>
          <p:cNvSpPr txBox="1"/>
          <p:nvPr/>
        </p:nvSpPr>
        <p:spPr>
          <a:xfrm>
            <a:off x="3958175" y="1310950"/>
            <a:ext cx="482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recognize some elements that are already familiar to us: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36"/>
          <p:cNvSpPr txBox="1"/>
          <p:nvPr/>
        </p:nvSpPr>
        <p:spPr>
          <a:xfrm>
            <a:off x="4113625" y="2059750"/>
            <a:ext cx="47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encoder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decoder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36"/>
          <p:cNvSpPr txBox="1"/>
          <p:nvPr/>
        </p:nvSpPr>
        <p:spPr>
          <a:xfrm>
            <a:off x="4204825" y="2459950"/>
            <a:ext cx="39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    We inject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positional embeddings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36"/>
          <p:cNvSpPr txBox="1"/>
          <p:nvPr/>
        </p:nvSpPr>
        <p:spPr>
          <a:xfrm>
            <a:off x="4204825" y="2894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    We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attention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36"/>
          <p:cNvSpPr txBox="1"/>
          <p:nvPr/>
        </p:nvSpPr>
        <p:spPr>
          <a:xfrm>
            <a:off x="4223275" y="3393550"/>
            <a:ext cx="45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    We have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MLPs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both the encoder and decoder.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36"/>
          <p:cNvSpPr txBox="1"/>
          <p:nvPr/>
        </p:nvSpPr>
        <p:spPr>
          <a:xfrm>
            <a:off x="4253750" y="4460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      We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residual connections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36"/>
          <p:cNvSpPr txBox="1"/>
          <p:nvPr/>
        </p:nvSpPr>
        <p:spPr>
          <a:xfrm>
            <a:off x="4223275" y="3892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     We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normalization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7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Positional Embeddings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Positional Embeddings</a:t>
            </a:r>
            <a:endParaRPr sz="2600"/>
          </a:p>
        </p:txBody>
      </p:sp>
      <p:pic>
        <p:nvPicPr>
          <p:cNvPr id="1249" name="Google Shape;1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8"/>
          <p:cNvSpPr/>
          <p:nvPr/>
        </p:nvSpPr>
        <p:spPr>
          <a:xfrm>
            <a:off x="524100" y="3626050"/>
            <a:ext cx="2846100" cy="390000"/>
          </a:xfrm>
          <a:prstGeom prst="rect">
            <a:avLst/>
          </a:prstGeom>
          <a:solidFill>
            <a:srgbClr val="E0F4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8"/>
          <p:cNvSpPr txBox="1"/>
          <p:nvPr/>
        </p:nvSpPr>
        <p:spPr>
          <a:xfrm>
            <a:off x="3869825" y="8369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previous RNN-free architecture, we added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counter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inject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positional information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38"/>
          <p:cNvSpPr txBox="1"/>
          <p:nvPr/>
        </p:nvSpPr>
        <p:spPr>
          <a:xfrm>
            <a:off x="3942975" y="1711450"/>
            <a:ext cx="492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this approach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cannot generalize well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inputs of variable length.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38"/>
          <p:cNvSpPr txBox="1"/>
          <p:nvPr/>
        </p:nvSpPr>
        <p:spPr>
          <a:xfrm>
            <a:off x="3942975" y="3752675"/>
            <a:ext cx="488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 use a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sinusoidal encoding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scheme that can potentially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generalize better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38"/>
          <p:cNvSpPr txBox="1"/>
          <p:nvPr/>
        </p:nvSpPr>
        <p:spPr>
          <a:xfrm>
            <a:off x="4010025" y="2571750"/>
            <a:ext cx="479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instance, consider an input sequence with a length bigger than the maximum one observed during training.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Positional Embeddings</a:t>
            </a:r>
            <a:endParaRPr sz="2600"/>
          </a:p>
        </p:txBody>
      </p:sp>
      <p:pic>
        <p:nvPicPr>
          <p:cNvPr id="1260" name="Google Shape;12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39"/>
          <p:cNvSpPr/>
          <p:nvPr/>
        </p:nvSpPr>
        <p:spPr>
          <a:xfrm>
            <a:off x="524100" y="3626050"/>
            <a:ext cx="2846100" cy="390000"/>
          </a:xfrm>
          <a:prstGeom prst="rect">
            <a:avLst/>
          </a:prstGeom>
          <a:solidFill>
            <a:srgbClr val="E0F4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39"/>
          <p:cNvSpPr txBox="1"/>
          <p:nvPr/>
        </p:nvSpPr>
        <p:spPr>
          <a:xfrm>
            <a:off x="3796675" y="777550"/>
            <a:ext cx="4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many alternatives.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39"/>
          <p:cNvSpPr txBox="1"/>
          <p:nvPr/>
        </p:nvSpPr>
        <p:spPr>
          <a:xfrm>
            <a:off x="3796675" y="1228875"/>
            <a:ext cx="50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 used positional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cosine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functions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frequencies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4" name="Google Shape;1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8549" y="1895600"/>
            <a:ext cx="4448702" cy="13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39"/>
          <p:cNvSpPr txBox="1"/>
          <p:nvPr/>
        </p:nvSpPr>
        <p:spPr>
          <a:xfrm>
            <a:off x="3998550" y="3337275"/>
            <a:ext cx="507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(pos,i)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contains the positional encoding at position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the sequence and hidden dimensionality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39"/>
          <p:cNvSpPr txBox="1"/>
          <p:nvPr/>
        </p:nvSpPr>
        <p:spPr>
          <a:xfrm>
            <a:off x="4742300" y="4113475"/>
            <a:ext cx="433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positional encoding is not a single real number, but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vector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 d</a:t>
            </a: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elements that encode the input position using sinusoids of different frequencies.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7" name="Google Shape;126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0825" y="4221325"/>
            <a:ext cx="615600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Positional Embeddings</a:t>
            </a:r>
            <a:endParaRPr sz="2600"/>
          </a:p>
        </p:txBody>
      </p:sp>
      <p:pic>
        <p:nvPicPr>
          <p:cNvPr id="1273" name="Google Shape;127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40"/>
          <p:cNvSpPr/>
          <p:nvPr/>
        </p:nvSpPr>
        <p:spPr>
          <a:xfrm>
            <a:off x="524100" y="3626050"/>
            <a:ext cx="2846100" cy="390000"/>
          </a:xfrm>
          <a:prstGeom prst="rect">
            <a:avLst/>
          </a:prstGeom>
          <a:solidFill>
            <a:srgbClr val="E0F4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0"/>
          <p:cNvSpPr txBox="1"/>
          <p:nvPr/>
        </p:nvSpPr>
        <p:spPr>
          <a:xfrm>
            <a:off x="4755625" y="880325"/>
            <a:ext cx="4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multiple sinusoids of different frequencies?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6" name="Google Shape;127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5800" y="878326"/>
            <a:ext cx="436200" cy="40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7460" y="1480362"/>
            <a:ext cx="36766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40"/>
          <p:cNvSpPr txBox="1"/>
          <p:nvPr/>
        </p:nvSpPr>
        <p:spPr>
          <a:xfrm>
            <a:off x="4226925" y="4173725"/>
            <a:ext cx="451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jointly observe the values taken by different sinusoids, we can precisely retrieve the position of the corresponding element.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Positional Embeddings</a:t>
            </a:r>
            <a:endParaRPr sz="2600"/>
          </a:p>
        </p:txBody>
      </p:sp>
      <p:pic>
        <p:nvPicPr>
          <p:cNvPr id="1284" name="Google Shape;12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50" y="928525"/>
            <a:ext cx="3540075" cy="24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2875" y="1671476"/>
            <a:ext cx="4103099" cy="3672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41"/>
          <p:cNvSpPr txBox="1"/>
          <p:nvPr/>
        </p:nvSpPr>
        <p:spPr>
          <a:xfrm>
            <a:off x="4074150" y="898938"/>
            <a:ext cx="4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Consider the following positional embeddings: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41"/>
          <p:cNvSpPr txBox="1"/>
          <p:nvPr/>
        </p:nvSpPr>
        <p:spPr>
          <a:xfrm>
            <a:off x="4963500" y="2382425"/>
            <a:ext cx="41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Could you guess at which element in the sequence they correspond?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8" name="Google Shape;128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3685" y="2419345"/>
            <a:ext cx="475726" cy="4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41"/>
          <p:cNvSpPr txBox="1"/>
          <p:nvPr/>
        </p:nvSpPr>
        <p:spPr>
          <a:xfrm>
            <a:off x="5766425" y="1347300"/>
            <a:ext cx="6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Sine0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0" name="Google Shape;1290;p41"/>
          <p:cNvSpPr txBox="1"/>
          <p:nvPr/>
        </p:nvSpPr>
        <p:spPr>
          <a:xfrm>
            <a:off x="6667550" y="1347300"/>
            <a:ext cx="6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Sine1</a:t>
            </a:r>
            <a:endParaRPr b="0" i="0" sz="14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1" name="Google Shape;1291;p41"/>
          <p:cNvSpPr txBox="1"/>
          <p:nvPr/>
        </p:nvSpPr>
        <p:spPr>
          <a:xfrm>
            <a:off x="7581950" y="1347300"/>
            <a:ext cx="6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Sine2</a:t>
            </a:r>
            <a:endParaRPr b="0" i="0" sz="1400" u="none" cap="none" strike="noStrike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2" name="Google Shape;1292;p41"/>
          <p:cNvSpPr txBox="1"/>
          <p:nvPr/>
        </p:nvSpPr>
        <p:spPr>
          <a:xfrm>
            <a:off x="1493900" y="4447725"/>
            <a:ext cx="29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Sine2 is low (0.1494).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3" name="Google Shape;129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422" y="3685550"/>
            <a:ext cx="1108525" cy="95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41"/>
          <p:cNvSpPr/>
          <p:nvPr/>
        </p:nvSpPr>
        <p:spPr>
          <a:xfrm>
            <a:off x="3567213" y="3630700"/>
            <a:ext cx="272100" cy="25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41"/>
          <p:cNvSpPr txBox="1"/>
          <p:nvPr/>
        </p:nvSpPr>
        <p:spPr>
          <a:xfrm>
            <a:off x="3946300" y="3493125"/>
            <a:ext cx="48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candidate positions can take this value: {2,4,7,9,13,15,19,21}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41"/>
          <p:cNvSpPr txBox="1"/>
          <p:nvPr/>
        </p:nvSpPr>
        <p:spPr>
          <a:xfrm>
            <a:off x="1493911" y="4049375"/>
            <a:ext cx="25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Sine1 is close to one.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41"/>
          <p:cNvSpPr/>
          <p:nvPr/>
        </p:nvSpPr>
        <p:spPr>
          <a:xfrm>
            <a:off x="3904363" y="4152075"/>
            <a:ext cx="272100" cy="25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41"/>
          <p:cNvSpPr txBox="1"/>
          <p:nvPr/>
        </p:nvSpPr>
        <p:spPr>
          <a:xfrm>
            <a:off x="1493902" y="3556750"/>
            <a:ext cx="20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Sine0 is 0.6503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41"/>
          <p:cNvSpPr txBox="1"/>
          <p:nvPr/>
        </p:nvSpPr>
        <p:spPr>
          <a:xfrm>
            <a:off x="4273675" y="4049375"/>
            <a:ext cx="48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restricts the possible candidates to {15}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41"/>
          <p:cNvSpPr/>
          <p:nvPr/>
        </p:nvSpPr>
        <p:spPr>
          <a:xfrm>
            <a:off x="3904363" y="4533075"/>
            <a:ext cx="272100" cy="25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41"/>
          <p:cNvSpPr txBox="1"/>
          <p:nvPr/>
        </p:nvSpPr>
        <p:spPr>
          <a:xfrm>
            <a:off x="4273675" y="4430375"/>
            <a:ext cx="48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confirms that the candidate is in position {15}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532925" y="1513750"/>
            <a:ext cx="3472200" cy="1179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Final Exam</a:t>
            </a:r>
            <a:endParaRPr sz="2600"/>
          </a:p>
        </p:txBody>
      </p:sp>
      <p:sp>
        <p:nvSpPr>
          <p:cNvPr id="92" name="Google Shape;92;p15"/>
          <p:cNvSpPr txBox="1"/>
          <p:nvPr/>
        </p:nvSpPr>
        <p:spPr>
          <a:xfrm>
            <a:off x="161550" y="916825"/>
            <a:ext cx="415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GB" sz="1500"/>
              <a:t>e tentative date for the final exam is: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725" y="820025"/>
            <a:ext cx="3340549" cy="22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89450" y="1561350"/>
            <a:ext cx="3237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April, 24, 2024   19.00-22.00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647" y="3283500"/>
            <a:ext cx="1842850" cy="16504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589450" y="2134650"/>
            <a:ext cx="1760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Room: TBD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42"/>
          <p:cNvSpPr/>
          <p:nvPr/>
        </p:nvSpPr>
        <p:spPr>
          <a:xfrm>
            <a:off x="3815525" y="3152175"/>
            <a:ext cx="5049900" cy="1141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Positional Embeddings</a:t>
            </a:r>
            <a:endParaRPr sz="2600"/>
          </a:p>
        </p:txBody>
      </p:sp>
      <p:sp>
        <p:nvSpPr>
          <p:cNvPr id="1308" name="Google Shape;1308;p42"/>
          <p:cNvSpPr txBox="1"/>
          <p:nvPr/>
        </p:nvSpPr>
        <p:spPr>
          <a:xfrm>
            <a:off x="215550" y="898950"/>
            <a:ext cx="87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simplicity, we only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the previous example.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42"/>
          <p:cNvSpPr txBox="1"/>
          <p:nvPr/>
        </p:nvSpPr>
        <p:spPr>
          <a:xfrm>
            <a:off x="835375" y="3217075"/>
            <a:ext cx="29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do we use both sines and cosines?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0" name="Google Shape;131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550" y="3254876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42"/>
          <p:cNvSpPr txBox="1"/>
          <p:nvPr/>
        </p:nvSpPr>
        <p:spPr>
          <a:xfrm>
            <a:off x="215550" y="1356150"/>
            <a:ext cx="37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Transformers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cosines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as well.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2" name="Google Shape;131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575" y="1882425"/>
            <a:ext cx="3155300" cy="9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42"/>
          <p:cNvSpPr txBox="1"/>
          <p:nvPr/>
        </p:nvSpPr>
        <p:spPr>
          <a:xfrm>
            <a:off x="3802250" y="1917725"/>
            <a:ext cx="51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precisely, we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positions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cosines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odd positions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42"/>
          <p:cNvSpPr txBox="1"/>
          <p:nvPr/>
        </p:nvSpPr>
        <p:spPr>
          <a:xfrm>
            <a:off x="3868625" y="3202000"/>
            <a:ext cx="490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“We chose this function because we hypothesized it would allow the model to easily learn to attend by relative positions since for any fixed offset k, PE</a:t>
            </a:r>
            <a:r>
              <a:rPr b="0" i="1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(pos+k, :)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be represented as a linear function of </a:t>
            </a:r>
            <a:r>
              <a:rPr b="0" i="1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</a:t>
            </a:r>
            <a:r>
              <a:rPr b="0" i="1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(pos,:)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42"/>
          <p:cNvSpPr txBox="1"/>
          <p:nvPr/>
        </p:nvSpPr>
        <p:spPr>
          <a:xfrm>
            <a:off x="3775700" y="4439275"/>
            <a:ext cx="52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learn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relative positioning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between elements easily.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6" name="Google Shape;1316;p42"/>
          <p:cNvSpPr txBox="1"/>
          <p:nvPr/>
        </p:nvSpPr>
        <p:spPr>
          <a:xfrm>
            <a:off x="3775700" y="2868700"/>
            <a:ext cx="307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original paper: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7" name="Google Shape;131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4000" y="4074122"/>
            <a:ext cx="901800" cy="6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Positional Embeddings</a:t>
            </a:r>
            <a:endParaRPr sz="2600"/>
          </a:p>
        </p:txBody>
      </p:sp>
      <p:sp>
        <p:nvSpPr>
          <p:cNvPr id="1323" name="Google Shape;1323;p43"/>
          <p:cNvSpPr txBox="1"/>
          <p:nvPr/>
        </p:nvSpPr>
        <p:spPr>
          <a:xfrm>
            <a:off x="855200" y="818475"/>
            <a:ext cx="34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do we use both sines and cosines?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4" name="Google Shape;13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550" y="816476"/>
            <a:ext cx="436200" cy="40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325" y="2389255"/>
            <a:ext cx="4897376" cy="9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43"/>
          <p:cNvSpPr txBox="1"/>
          <p:nvPr/>
        </p:nvSpPr>
        <p:spPr>
          <a:xfrm>
            <a:off x="4112950" y="819250"/>
            <a:ext cx="52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learn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relative positioning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between elements easily.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43"/>
          <p:cNvSpPr txBox="1"/>
          <p:nvPr/>
        </p:nvSpPr>
        <p:spPr>
          <a:xfrm>
            <a:off x="400800" y="1552750"/>
            <a:ext cx="82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every sine-cosine pair corresponding to frequency ωk, there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linear transformation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𝑀 (independent of the current position t) where the following equation holds: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583950" y="3802250"/>
            <a:ext cx="826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This feature implies that we can learn how to attend a different </a:t>
            </a:r>
            <a:r>
              <a:rPr b="1" i="0" lang="en-GB" sz="14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relative position</a:t>
            </a: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(e.g., my current position t + 3) just by learning a </a:t>
            </a:r>
            <a:r>
              <a:rPr b="1" i="0" lang="en-GB" sz="14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linear transformation</a:t>
            </a:r>
            <a:r>
              <a:rPr b="0" i="0" lang="en-GB" sz="14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05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329" name="Google Shape;1329;p43"/>
          <p:cNvCxnSpPr/>
          <p:nvPr/>
        </p:nvCxnSpPr>
        <p:spPr>
          <a:xfrm flipH="1" rot="10800000">
            <a:off x="4771075" y="2388875"/>
            <a:ext cx="8097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0" name="Google Shape;1330;p43"/>
          <p:cNvSpPr/>
          <p:nvPr/>
        </p:nvSpPr>
        <p:spPr>
          <a:xfrm>
            <a:off x="4605175" y="2501650"/>
            <a:ext cx="312000" cy="3585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43"/>
          <p:cNvSpPr txBox="1"/>
          <p:nvPr/>
        </p:nvSpPr>
        <p:spPr>
          <a:xfrm>
            <a:off x="5706700" y="2301575"/>
            <a:ext cx="21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Relative “jump”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Positional Embeddings</a:t>
            </a:r>
            <a:endParaRPr sz="2600"/>
          </a:p>
        </p:txBody>
      </p:sp>
      <p:pic>
        <p:nvPicPr>
          <p:cNvPr id="1337" name="Google Shape;13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44"/>
          <p:cNvSpPr/>
          <p:nvPr/>
        </p:nvSpPr>
        <p:spPr>
          <a:xfrm>
            <a:off x="524100" y="3626050"/>
            <a:ext cx="2846100" cy="390000"/>
          </a:xfrm>
          <a:prstGeom prst="rect">
            <a:avLst/>
          </a:prstGeom>
          <a:solidFill>
            <a:srgbClr val="E0F4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44"/>
          <p:cNvSpPr txBox="1"/>
          <p:nvPr/>
        </p:nvSpPr>
        <p:spPr>
          <a:xfrm>
            <a:off x="4589000" y="970875"/>
            <a:ext cx="42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sum up input and positional embeddings?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0" name="Google Shape;134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2350" y="968876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44"/>
          <p:cNvSpPr txBox="1"/>
          <p:nvPr/>
        </p:nvSpPr>
        <p:spPr>
          <a:xfrm>
            <a:off x="3880650" y="1547025"/>
            <a:ext cx="50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up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 embeddings and positional embeddings.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44"/>
          <p:cNvSpPr txBox="1"/>
          <p:nvPr/>
        </p:nvSpPr>
        <p:spPr>
          <a:xfrm>
            <a:off x="3940275" y="2863025"/>
            <a:ext cx="515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new vector contains both information on the input’s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its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4"/>
          <p:cNvSpPr txBox="1"/>
          <p:nvPr/>
        </p:nvSpPr>
        <p:spPr>
          <a:xfrm>
            <a:off x="3880650" y="2209525"/>
            <a:ext cx="50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both need to be of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same size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4"/>
          <p:cNvSpPr txBox="1"/>
          <p:nvPr/>
        </p:nvSpPr>
        <p:spPr>
          <a:xfrm>
            <a:off x="3940275" y="3636700"/>
            <a:ext cx="50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that one alternative could have been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concatenating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two embeddings.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4"/>
          <p:cNvSpPr txBox="1"/>
          <p:nvPr/>
        </p:nvSpPr>
        <p:spPr>
          <a:xfrm>
            <a:off x="3969950" y="4410375"/>
            <a:ext cx="50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summation, however, works well in practice and  does not increase the input dimensionality.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Positional Embeddings</a:t>
            </a:r>
            <a:endParaRPr sz="2600"/>
          </a:p>
        </p:txBody>
      </p:sp>
      <p:pic>
        <p:nvPicPr>
          <p:cNvPr id="1351" name="Google Shape;13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45"/>
          <p:cNvSpPr/>
          <p:nvPr/>
        </p:nvSpPr>
        <p:spPr>
          <a:xfrm>
            <a:off x="524100" y="3626050"/>
            <a:ext cx="2846100" cy="390000"/>
          </a:xfrm>
          <a:prstGeom prst="rect">
            <a:avLst/>
          </a:prstGeom>
          <a:solidFill>
            <a:srgbClr val="E0F4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45"/>
          <p:cNvSpPr txBox="1"/>
          <p:nvPr/>
        </p:nvSpPr>
        <p:spPr>
          <a:xfrm>
            <a:off x="3880650" y="894950"/>
            <a:ext cx="50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summary, sinusoidal positional embeddings are a very clever solution: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5"/>
          <p:cNvSpPr txBox="1"/>
          <p:nvPr/>
        </p:nvSpPr>
        <p:spPr>
          <a:xfrm>
            <a:off x="3940275" y="2863025"/>
            <a:ext cx="515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can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generalize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unseen positions much better than a simple counter.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45"/>
          <p:cNvSpPr txBox="1"/>
          <p:nvPr/>
        </p:nvSpPr>
        <p:spPr>
          <a:xfrm>
            <a:off x="3940275" y="3636700"/>
            <a:ext cx="50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have the nice property of making it easier to attend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positions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6" name="Google Shape;135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8400" y="1634737"/>
            <a:ext cx="3155300" cy="9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6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Scaled Dot Product Attention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pic>
        <p:nvPicPr>
          <p:cNvPr id="1367" name="Google Shape;13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47"/>
          <p:cNvSpPr/>
          <p:nvPr/>
        </p:nvSpPr>
        <p:spPr>
          <a:xfrm>
            <a:off x="1005550" y="3088625"/>
            <a:ext cx="834900" cy="4581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47"/>
          <p:cNvSpPr txBox="1"/>
          <p:nvPr/>
        </p:nvSpPr>
        <p:spPr>
          <a:xfrm>
            <a:off x="3991700" y="956775"/>
            <a:ext cx="489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key component of Transformers.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not by chance that the Transformer paper is entitled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“Attention is all you need”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47"/>
          <p:cNvSpPr txBox="1"/>
          <p:nvPr/>
        </p:nvSpPr>
        <p:spPr>
          <a:xfrm>
            <a:off x="4046550" y="2126325"/>
            <a:ext cx="48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two types of attention: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47"/>
          <p:cNvSpPr txBox="1"/>
          <p:nvPr/>
        </p:nvSpPr>
        <p:spPr>
          <a:xfrm>
            <a:off x="4427550" y="2583525"/>
            <a:ext cx="4366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Self-attention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the model to capture the relationships between the elements in the same sequence.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/>
              <a:t>Cross-attention </a:t>
            </a:r>
            <a:r>
              <a:rPr lang="en-GB"/>
              <a:t>captures the relationships    between the encoded and decoded elements.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47"/>
          <p:cNvSpPr/>
          <p:nvPr/>
        </p:nvSpPr>
        <p:spPr>
          <a:xfrm>
            <a:off x="2011125" y="3015550"/>
            <a:ext cx="834900" cy="4581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47"/>
          <p:cNvSpPr/>
          <p:nvPr/>
        </p:nvSpPr>
        <p:spPr>
          <a:xfrm>
            <a:off x="2011125" y="2387900"/>
            <a:ext cx="834900" cy="354600"/>
          </a:xfrm>
          <a:prstGeom prst="rect">
            <a:avLst/>
          </a:prstGeom>
          <a:solidFill>
            <a:srgbClr val="E0F4CC">
              <a:alpha val="5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47"/>
          <p:cNvSpPr txBox="1"/>
          <p:nvPr/>
        </p:nvSpPr>
        <p:spPr>
          <a:xfrm>
            <a:off x="4906425" y="3445575"/>
            <a:ext cx="363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employ self-attention at both encoder and decoder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sp>
        <p:nvSpPr>
          <p:cNvPr id="1380" name="Google Shape;1380;p48"/>
          <p:cNvSpPr txBox="1"/>
          <p:nvPr/>
        </p:nvSpPr>
        <p:spPr>
          <a:xfrm>
            <a:off x="225475" y="816600"/>
            <a:ext cx="81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attention mechanism used in Transformers differs from the Bahdanau attention used so far.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1" name="Google Shape;13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75" y="1320450"/>
            <a:ext cx="3384400" cy="362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48"/>
          <p:cNvSpPr txBox="1"/>
          <p:nvPr/>
        </p:nvSpPr>
        <p:spPr>
          <a:xfrm>
            <a:off x="3894175" y="1320450"/>
            <a:ext cx="38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Scaled Dot Product Attention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3" name="Google Shape;138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1750" y="1850850"/>
            <a:ext cx="4821351" cy="838143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48"/>
          <p:cNvSpPr txBox="1"/>
          <p:nvPr/>
        </p:nvSpPr>
        <p:spPr>
          <a:xfrm>
            <a:off x="3776250" y="2812400"/>
            <a:ext cx="52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every time step, we have 3 vectors: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48"/>
          <p:cNvSpPr txBox="1"/>
          <p:nvPr/>
        </p:nvSpPr>
        <p:spPr>
          <a:xfrm>
            <a:off x="4145575" y="4161100"/>
            <a:ext cx="9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8"/>
          <p:cNvSpPr txBox="1"/>
          <p:nvPr/>
        </p:nvSpPr>
        <p:spPr>
          <a:xfrm>
            <a:off x="6158250" y="41932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7" name="Google Shape;1387;p48"/>
          <p:cNvSpPr txBox="1"/>
          <p:nvPr/>
        </p:nvSpPr>
        <p:spPr>
          <a:xfrm>
            <a:off x="7897925" y="4233050"/>
            <a:ext cx="1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8" name="Google Shape;138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5167" y="4634300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8062" y="4633250"/>
            <a:ext cx="680825" cy="24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4600" y="4654825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4800" y="3375800"/>
            <a:ext cx="1742435" cy="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6276" y="3328949"/>
            <a:ext cx="1705150" cy="747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00475" y="3368587"/>
            <a:ext cx="1620592" cy="7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pic>
        <p:nvPicPr>
          <p:cNvPr id="1399" name="Google Shape;13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76500"/>
            <a:ext cx="4344725" cy="7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49"/>
          <p:cNvSpPr txBox="1"/>
          <p:nvPr/>
        </p:nvSpPr>
        <p:spPr>
          <a:xfrm>
            <a:off x="564175" y="4237300"/>
            <a:ext cx="9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1" name="Google Shape;1401;p49"/>
          <p:cNvSpPr txBox="1"/>
          <p:nvPr/>
        </p:nvSpPr>
        <p:spPr>
          <a:xfrm>
            <a:off x="2576850" y="42694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2" name="Google Shape;1402;p49"/>
          <p:cNvSpPr txBox="1"/>
          <p:nvPr/>
        </p:nvSpPr>
        <p:spPr>
          <a:xfrm>
            <a:off x="4316525" y="4309250"/>
            <a:ext cx="1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3" name="Google Shape;140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3767" y="4710500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662" y="4709450"/>
            <a:ext cx="680825" cy="24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3200" y="4731025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400" y="3452000"/>
            <a:ext cx="1742435" cy="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2275" y="3466137"/>
            <a:ext cx="1708260" cy="6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9077" y="3466135"/>
            <a:ext cx="1705146" cy="6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49"/>
          <p:cNvSpPr/>
          <p:nvPr/>
        </p:nvSpPr>
        <p:spPr>
          <a:xfrm>
            <a:off x="524250" y="227602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49"/>
          <p:cNvSpPr/>
          <p:nvPr/>
        </p:nvSpPr>
        <p:spPr>
          <a:xfrm>
            <a:off x="905250" y="227602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49"/>
          <p:cNvSpPr/>
          <p:nvPr/>
        </p:nvSpPr>
        <p:spPr>
          <a:xfrm>
            <a:off x="1286250" y="227602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49"/>
          <p:cNvSpPr txBox="1"/>
          <p:nvPr/>
        </p:nvSpPr>
        <p:spPr>
          <a:xfrm>
            <a:off x="736550" y="261447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3" name="Google Shape;1413;p49"/>
          <p:cNvSpPr/>
          <p:nvPr/>
        </p:nvSpPr>
        <p:spPr>
          <a:xfrm>
            <a:off x="1972050" y="227602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9"/>
          <p:cNvSpPr/>
          <p:nvPr/>
        </p:nvSpPr>
        <p:spPr>
          <a:xfrm>
            <a:off x="2353050" y="227602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49"/>
          <p:cNvSpPr/>
          <p:nvPr/>
        </p:nvSpPr>
        <p:spPr>
          <a:xfrm>
            <a:off x="2734050" y="227602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49"/>
          <p:cNvSpPr txBox="1"/>
          <p:nvPr/>
        </p:nvSpPr>
        <p:spPr>
          <a:xfrm>
            <a:off x="2184350" y="261447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49"/>
          <p:cNvSpPr txBox="1"/>
          <p:nvPr/>
        </p:nvSpPr>
        <p:spPr>
          <a:xfrm>
            <a:off x="3294600" y="2171550"/>
            <a:ext cx="11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49"/>
          <p:cNvSpPr/>
          <p:nvPr/>
        </p:nvSpPr>
        <p:spPr>
          <a:xfrm>
            <a:off x="3961350" y="224597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9"/>
          <p:cNvSpPr/>
          <p:nvPr/>
        </p:nvSpPr>
        <p:spPr>
          <a:xfrm>
            <a:off x="4342350" y="224597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9"/>
          <p:cNvSpPr/>
          <p:nvPr/>
        </p:nvSpPr>
        <p:spPr>
          <a:xfrm>
            <a:off x="4723350" y="224597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9"/>
          <p:cNvSpPr txBox="1"/>
          <p:nvPr/>
        </p:nvSpPr>
        <p:spPr>
          <a:xfrm>
            <a:off x="4173650" y="258442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2" name="Google Shape;1422;p49"/>
          <p:cNvSpPr txBox="1"/>
          <p:nvPr/>
        </p:nvSpPr>
        <p:spPr>
          <a:xfrm>
            <a:off x="5554075" y="1006700"/>
            <a:ext cx="324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attention score between the element i and j in the sequence depends on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similarity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vectors.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49"/>
          <p:cNvSpPr txBox="1"/>
          <p:nvPr/>
        </p:nvSpPr>
        <p:spPr>
          <a:xfrm>
            <a:off x="5623000" y="2399075"/>
            <a:ext cx="32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similarity is computed using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49"/>
          <p:cNvSpPr/>
          <p:nvPr/>
        </p:nvSpPr>
        <p:spPr>
          <a:xfrm>
            <a:off x="3556725" y="895825"/>
            <a:ext cx="680700" cy="3186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5" name="Google Shape;1425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0750" y="3670500"/>
            <a:ext cx="997357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49"/>
          <p:cNvSpPr txBox="1"/>
          <p:nvPr/>
        </p:nvSpPr>
        <p:spPr>
          <a:xfrm>
            <a:off x="5623000" y="3237275"/>
            <a:ext cx="3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the dot product feasible: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pic>
        <p:nvPicPr>
          <p:cNvPr id="1432" name="Google Shape;14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76500"/>
            <a:ext cx="4344725" cy="7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50"/>
          <p:cNvSpPr txBox="1"/>
          <p:nvPr/>
        </p:nvSpPr>
        <p:spPr>
          <a:xfrm>
            <a:off x="564175" y="4237300"/>
            <a:ext cx="9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50"/>
          <p:cNvSpPr txBox="1"/>
          <p:nvPr/>
        </p:nvSpPr>
        <p:spPr>
          <a:xfrm>
            <a:off x="2576850" y="42694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5" name="Google Shape;1435;p50"/>
          <p:cNvSpPr txBox="1"/>
          <p:nvPr/>
        </p:nvSpPr>
        <p:spPr>
          <a:xfrm>
            <a:off x="4316525" y="4309250"/>
            <a:ext cx="1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6" name="Google Shape;143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3767" y="4710500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662" y="4709450"/>
            <a:ext cx="680825" cy="24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3200" y="4731025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400" y="3452000"/>
            <a:ext cx="1742435" cy="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2275" y="3466137"/>
            <a:ext cx="1708260" cy="6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9077" y="3466135"/>
            <a:ext cx="1705146" cy="6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50"/>
          <p:cNvSpPr/>
          <p:nvPr/>
        </p:nvSpPr>
        <p:spPr>
          <a:xfrm>
            <a:off x="524250" y="227602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50"/>
          <p:cNvSpPr/>
          <p:nvPr/>
        </p:nvSpPr>
        <p:spPr>
          <a:xfrm>
            <a:off x="905250" y="227602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50"/>
          <p:cNvSpPr/>
          <p:nvPr/>
        </p:nvSpPr>
        <p:spPr>
          <a:xfrm>
            <a:off x="1286250" y="227602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50"/>
          <p:cNvSpPr txBox="1"/>
          <p:nvPr/>
        </p:nvSpPr>
        <p:spPr>
          <a:xfrm>
            <a:off x="736550" y="261447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6" name="Google Shape;1446;p50"/>
          <p:cNvSpPr/>
          <p:nvPr/>
        </p:nvSpPr>
        <p:spPr>
          <a:xfrm>
            <a:off x="1972050" y="227602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50"/>
          <p:cNvSpPr/>
          <p:nvPr/>
        </p:nvSpPr>
        <p:spPr>
          <a:xfrm>
            <a:off x="2353050" y="227602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50"/>
          <p:cNvSpPr/>
          <p:nvPr/>
        </p:nvSpPr>
        <p:spPr>
          <a:xfrm>
            <a:off x="2734050" y="227602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50"/>
          <p:cNvSpPr txBox="1"/>
          <p:nvPr/>
        </p:nvSpPr>
        <p:spPr>
          <a:xfrm>
            <a:off x="2184350" y="261447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0" name="Google Shape;1450;p50"/>
          <p:cNvSpPr txBox="1"/>
          <p:nvPr/>
        </p:nvSpPr>
        <p:spPr>
          <a:xfrm>
            <a:off x="3294600" y="2171550"/>
            <a:ext cx="11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50"/>
          <p:cNvSpPr/>
          <p:nvPr/>
        </p:nvSpPr>
        <p:spPr>
          <a:xfrm>
            <a:off x="3961350" y="224597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50"/>
          <p:cNvSpPr/>
          <p:nvPr/>
        </p:nvSpPr>
        <p:spPr>
          <a:xfrm>
            <a:off x="4342350" y="224597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0"/>
          <p:cNvSpPr/>
          <p:nvPr/>
        </p:nvSpPr>
        <p:spPr>
          <a:xfrm>
            <a:off x="4723350" y="224597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50"/>
          <p:cNvSpPr txBox="1"/>
          <p:nvPr/>
        </p:nvSpPr>
        <p:spPr>
          <a:xfrm>
            <a:off x="4173650" y="258442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5" name="Google Shape;1455;p50"/>
          <p:cNvSpPr/>
          <p:nvPr/>
        </p:nvSpPr>
        <p:spPr>
          <a:xfrm>
            <a:off x="3556725" y="895825"/>
            <a:ext cx="680700" cy="3186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6" name="Google Shape;1456;p50"/>
          <p:cNvCxnSpPr>
            <a:stCxn id="1442" idx="0"/>
            <a:endCxn id="1443" idx="0"/>
          </p:cNvCxnSpPr>
          <p:nvPr/>
        </p:nvCxnSpPr>
        <p:spPr>
          <a:xfrm flipH="1" rot="-5400000">
            <a:off x="883650" y="2085825"/>
            <a:ext cx="600" cy="381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7" name="Google Shape;1457;p50"/>
          <p:cNvCxnSpPr/>
          <p:nvPr/>
        </p:nvCxnSpPr>
        <p:spPr>
          <a:xfrm>
            <a:off x="702150" y="2276025"/>
            <a:ext cx="381000" cy="600"/>
          </a:xfrm>
          <a:prstGeom prst="curvedConnector3">
            <a:avLst>
              <a:gd fmla="val 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8" name="Google Shape;1458;p50"/>
          <p:cNvCxnSpPr>
            <a:stCxn id="1442" idx="0"/>
            <a:endCxn id="1447" idx="0"/>
          </p:cNvCxnSpPr>
          <p:nvPr/>
        </p:nvCxnSpPr>
        <p:spPr>
          <a:xfrm flipH="1" rot="-5400000">
            <a:off x="1607550" y="1361925"/>
            <a:ext cx="600" cy="18288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9" name="Google Shape;1459;p50"/>
          <p:cNvCxnSpPr>
            <a:stCxn id="1442" idx="0"/>
            <a:endCxn id="1452" idx="0"/>
          </p:cNvCxnSpPr>
          <p:nvPr/>
        </p:nvCxnSpPr>
        <p:spPr>
          <a:xfrm rot="-5400000">
            <a:off x="2587500" y="351975"/>
            <a:ext cx="30000" cy="3818100"/>
          </a:xfrm>
          <a:prstGeom prst="curvedConnector3">
            <a:avLst>
              <a:gd fmla="val 893917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0" name="Google Shape;1460;p50"/>
          <p:cNvSpPr txBox="1"/>
          <p:nvPr/>
        </p:nvSpPr>
        <p:spPr>
          <a:xfrm>
            <a:off x="5524225" y="1906725"/>
            <a:ext cx="324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to compute the dot product between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query and key pairs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sequence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pic>
        <p:nvPicPr>
          <p:cNvPr id="1466" name="Google Shape;14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76500"/>
            <a:ext cx="4344725" cy="7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51"/>
          <p:cNvSpPr txBox="1"/>
          <p:nvPr/>
        </p:nvSpPr>
        <p:spPr>
          <a:xfrm>
            <a:off x="564175" y="4237300"/>
            <a:ext cx="9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8" name="Google Shape;1468;p51"/>
          <p:cNvSpPr txBox="1"/>
          <p:nvPr/>
        </p:nvSpPr>
        <p:spPr>
          <a:xfrm>
            <a:off x="2576850" y="42694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Google Shape;1469;p51"/>
          <p:cNvSpPr txBox="1"/>
          <p:nvPr/>
        </p:nvSpPr>
        <p:spPr>
          <a:xfrm>
            <a:off x="4316525" y="4309250"/>
            <a:ext cx="1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0" name="Google Shape;147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3767" y="4710500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662" y="4709450"/>
            <a:ext cx="680825" cy="24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3200" y="4731025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400" y="3452000"/>
            <a:ext cx="1742435" cy="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2275" y="3466137"/>
            <a:ext cx="1708260" cy="6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9077" y="3466135"/>
            <a:ext cx="1705146" cy="6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51"/>
          <p:cNvSpPr/>
          <p:nvPr/>
        </p:nvSpPr>
        <p:spPr>
          <a:xfrm>
            <a:off x="524250" y="227602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51"/>
          <p:cNvSpPr/>
          <p:nvPr/>
        </p:nvSpPr>
        <p:spPr>
          <a:xfrm>
            <a:off x="905250" y="227602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51"/>
          <p:cNvSpPr/>
          <p:nvPr/>
        </p:nvSpPr>
        <p:spPr>
          <a:xfrm>
            <a:off x="1286250" y="227602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51"/>
          <p:cNvSpPr txBox="1"/>
          <p:nvPr/>
        </p:nvSpPr>
        <p:spPr>
          <a:xfrm>
            <a:off x="736550" y="261447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51"/>
          <p:cNvSpPr/>
          <p:nvPr/>
        </p:nvSpPr>
        <p:spPr>
          <a:xfrm>
            <a:off x="1972050" y="227602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51"/>
          <p:cNvSpPr/>
          <p:nvPr/>
        </p:nvSpPr>
        <p:spPr>
          <a:xfrm>
            <a:off x="2353050" y="227602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51"/>
          <p:cNvSpPr/>
          <p:nvPr/>
        </p:nvSpPr>
        <p:spPr>
          <a:xfrm>
            <a:off x="2734050" y="227602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51"/>
          <p:cNvSpPr txBox="1"/>
          <p:nvPr/>
        </p:nvSpPr>
        <p:spPr>
          <a:xfrm>
            <a:off x="2184350" y="261447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51"/>
          <p:cNvSpPr txBox="1"/>
          <p:nvPr/>
        </p:nvSpPr>
        <p:spPr>
          <a:xfrm>
            <a:off x="3294600" y="2171550"/>
            <a:ext cx="11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51"/>
          <p:cNvSpPr/>
          <p:nvPr/>
        </p:nvSpPr>
        <p:spPr>
          <a:xfrm>
            <a:off x="3961350" y="224597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51"/>
          <p:cNvSpPr/>
          <p:nvPr/>
        </p:nvSpPr>
        <p:spPr>
          <a:xfrm>
            <a:off x="4342350" y="224597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51"/>
          <p:cNvSpPr/>
          <p:nvPr/>
        </p:nvSpPr>
        <p:spPr>
          <a:xfrm>
            <a:off x="4723350" y="224597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51"/>
          <p:cNvSpPr txBox="1"/>
          <p:nvPr/>
        </p:nvSpPr>
        <p:spPr>
          <a:xfrm>
            <a:off x="4173650" y="258442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9" name="Google Shape;1489;p51"/>
          <p:cNvSpPr/>
          <p:nvPr/>
        </p:nvSpPr>
        <p:spPr>
          <a:xfrm>
            <a:off x="3556725" y="895825"/>
            <a:ext cx="680700" cy="3186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0" name="Google Shape;1490;p51"/>
          <p:cNvCxnSpPr>
            <a:stCxn id="1477" idx="0"/>
          </p:cNvCxnSpPr>
          <p:nvPr/>
        </p:nvCxnSpPr>
        <p:spPr>
          <a:xfrm flipH="1" rot="-5400000">
            <a:off x="1602450" y="1748025"/>
            <a:ext cx="600" cy="1056600"/>
          </a:xfrm>
          <a:prstGeom prst="curvedConnector4">
            <a:avLst>
              <a:gd fmla="val -39687500" name="adj1"/>
              <a:gd fmla="val 89859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1" name="Google Shape;1491;p51"/>
          <p:cNvCxnSpPr/>
          <p:nvPr/>
        </p:nvCxnSpPr>
        <p:spPr>
          <a:xfrm>
            <a:off x="2130900" y="2276025"/>
            <a:ext cx="381000" cy="600"/>
          </a:xfrm>
          <a:prstGeom prst="curvedConnector3">
            <a:avLst>
              <a:gd fmla="val 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2" name="Google Shape;1492;p51"/>
          <p:cNvCxnSpPr>
            <a:stCxn id="1480" idx="0"/>
            <a:endCxn id="1486" idx="0"/>
          </p:cNvCxnSpPr>
          <p:nvPr/>
        </p:nvCxnSpPr>
        <p:spPr>
          <a:xfrm rot="-5400000">
            <a:off x="3311400" y="1075875"/>
            <a:ext cx="30000" cy="2370300"/>
          </a:xfrm>
          <a:prstGeom prst="curvedConnector3">
            <a:avLst>
              <a:gd fmla="val 893917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3" name="Google Shape;1493;p51"/>
          <p:cNvSpPr txBox="1"/>
          <p:nvPr/>
        </p:nvSpPr>
        <p:spPr>
          <a:xfrm>
            <a:off x="5524225" y="1906725"/>
            <a:ext cx="324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to compute the dot product between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query and key pairs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sequence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Project Proposals</a:t>
            </a:r>
            <a:endParaRPr sz="2600"/>
          </a:p>
        </p:txBody>
      </p:sp>
      <p:sp>
        <p:nvSpPr>
          <p:cNvPr id="102" name="Google Shape;102;p16"/>
          <p:cNvSpPr/>
          <p:nvPr/>
        </p:nvSpPr>
        <p:spPr>
          <a:xfrm>
            <a:off x="532925" y="1577950"/>
            <a:ext cx="3294300" cy="415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61550" y="916825"/>
            <a:ext cx="415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GB" sz="1500"/>
              <a:t>e deadline for project proposals is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89450" y="1561350"/>
            <a:ext cx="3237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February, 16, 2024 at 23.59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61550" y="3050425"/>
            <a:ext cx="871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(*) If you chose the instructor-proposed project, you do not need to submit a project proposal.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07625"/>
            <a:ext cx="3045463" cy="18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pic>
        <p:nvPicPr>
          <p:cNvPr id="1499" name="Google Shape;149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76500"/>
            <a:ext cx="4344725" cy="7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52"/>
          <p:cNvSpPr txBox="1"/>
          <p:nvPr/>
        </p:nvSpPr>
        <p:spPr>
          <a:xfrm>
            <a:off x="564175" y="4237300"/>
            <a:ext cx="9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1" name="Google Shape;1501;p52"/>
          <p:cNvSpPr txBox="1"/>
          <p:nvPr/>
        </p:nvSpPr>
        <p:spPr>
          <a:xfrm>
            <a:off x="2576850" y="42694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2" name="Google Shape;1502;p52"/>
          <p:cNvSpPr txBox="1"/>
          <p:nvPr/>
        </p:nvSpPr>
        <p:spPr>
          <a:xfrm>
            <a:off x="4316525" y="4309250"/>
            <a:ext cx="1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3" name="Google Shape;150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3767" y="4710500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662" y="4709450"/>
            <a:ext cx="680825" cy="24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3200" y="4731025"/>
            <a:ext cx="680829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400" y="3452000"/>
            <a:ext cx="1742435" cy="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2275" y="3466137"/>
            <a:ext cx="1708260" cy="6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9077" y="3466135"/>
            <a:ext cx="1705146" cy="6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52"/>
          <p:cNvSpPr/>
          <p:nvPr/>
        </p:nvSpPr>
        <p:spPr>
          <a:xfrm>
            <a:off x="524250" y="227602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52"/>
          <p:cNvSpPr/>
          <p:nvPr/>
        </p:nvSpPr>
        <p:spPr>
          <a:xfrm>
            <a:off x="905250" y="227602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52"/>
          <p:cNvSpPr/>
          <p:nvPr/>
        </p:nvSpPr>
        <p:spPr>
          <a:xfrm>
            <a:off x="1286250" y="227602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52"/>
          <p:cNvSpPr txBox="1"/>
          <p:nvPr/>
        </p:nvSpPr>
        <p:spPr>
          <a:xfrm>
            <a:off x="736550" y="261447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52"/>
          <p:cNvSpPr/>
          <p:nvPr/>
        </p:nvSpPr>
        <p:spPr>
          <a:xfrm>
            <a:off x="1972050" y="227602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52"/>
          <p:cNvSpPr/>
          <p:nvPr/>
        </p:nvSpPr>
        <p:spPr>
          <a:xfrm>
            <a:off x="2353050" y="227602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52"/>
          <p:cNvSpPr/>
          <p:nvPr/>
        </p:nvSpPr>
        <p:spPr>
          <a:xfrm>
            <a:off x="2734050" y="227602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52"/>
          <p:cNvSpPr txBox="1"/>
          <p:nvPr/>
        </p:nvSpPr>
        <p:spPr>
          <a:xfrm>
            <a:off x="2184350" y="261447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7" name="Google Shape;1517;p52"/>
          <p:cNvSpPr txBox="1"/>
          <p:nvPr/>
        </p:nvSpPr>
        <p:spPr>
          <a:xfrm>
            <a:off x="3294600" y="2171550"/>
            <a:ext cx="11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……….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8" name="Google Shape;1518;p52"/>
          <p:cNvSpPr/>
          <p:nvPr/>
        </p:nvSpPr>
        <p:spPr>
          <a:xfrm>
            <a:off x="3961350" y="2245975"/>
            <a:ext cx="338400" cy="2466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52"/>
          <p:cNvSpPr/>
          <p:nvPr/>
        </p:nvSpPr>
        <p:spPr>
          <a:xfrm>
            <a:off x="4342350" y="2245975"/>
            <a:ext cx="338400" cy="246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52"/>
          <p:cNvSpPr/>
          <p:nvPr/>
        </p:nvSpPr>
        <p:spPr>
          <a:xfrm>
            <a:off x="4723350" y="2245975"/>
            <a:ext cx="338400" cy="2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GB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1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52"/>
          <p:cNvSpPr txBox="1"/>
          <p:nvPr/>
        </p:nvSpPr>
        <p:spPr>
          <a:xfrm>
            <a:off x="4173650" y="2584425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l=L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2" name="Google Shape;1522;p52"/>
          <p:cNvSpPr/>
          <p:nvPr/>
        </p:nvSpPr>
        <p:spPr>
          <a:xfrm>
            <a:off x="3556725" y="895825"/>
            <a:ext cx="680700" cy="3186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3" name="Google Shape;1523;p52"/>
          <p:cNvCxnSpPr>
            <a:stCxn id="1514" idx="0"/>
            <a:endCxn id="1518" idx="0"/>
          </p:cNvCxnSpPr>
          <p:nvPr/>
        </p:nvCxnSpPr>
        <p:spPr>
          <a:xfrm rot="-5400000">
            <a:off x="3311400" y="1456875"/>
            <a:ext cx="30000" cy="1608300"/>
          </a:xfrm>
          <a:prstGeom prst="curvedConnector3">
            <a:avLst>
              <a:gd fmla="val 893917" name="adj1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4" name="Google Shape;1524;p52"/>
          <p:cNvCxnSpPr/>
          <p:nvPr/>
        </p:nvCxnSpPr>
        <p:spPr>
          <a:xfrm>
            <a:off x="4130550" y="2260663"/>
            <a:ext cx="381000" cy="600"/>
          </a:xfrm>
          <a:prstGeom prst="curvedConnector3">
            <a:avLst>
              <a:gd fmla="val 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5" name="Google Shape;1525;p52"/>
          <p:cNvSpPr txBox="1"/>
          <p:nvPr/>
        </p:nvSpPr>
        <p:spPr>
          <a:xfrm>
            <a:off x="5600425" y="1601925"/>
            <a:ext cx="324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to compute the dot product between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query and key pairs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sequence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6" name="Google Shape;1526;p52"/>
          <p:cNvCxnSpPr>
            <a:endCxn id="1518" idx="0"/>
          </p:cNvCxnSpPr>
          <p:nvPr/>
        </p:nvCxnSpPr>
        <p:spPr>
          <a:xfrm flipH="1" rot="10800000">
            <a:off x="994050" y="2245975"/>
            <a:ext cx="3136500" cy="30000"/>
          </a:xfrm>
          <a:prstGeom prst="curvedConnector4">
            <a:avLst>
              <a:gd fmla="val 9774" name="adj1"/>
              <a:gd fmla="val 89375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7" name="Google Shape;1527;p52"/>
          <p:cNvSpPr txBox="1"/>
          <p:nvPr/>
        </p:nvSpPr>
        <p:spPr>
          <a:xfrm>
            <a:off x="5676625" y="2744925"/>
            <a:ext cx="32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results is an L x L Matrix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mathbf{Q} \mathbf{K}^T= \begin{bmatrix} 10.4 &amp; -1.5 &amp; ... &amp; 0.01 \\&#10;0.0 &amp; 14.5 &amp; ... &amp; -3.34 \\&#10;... &amp; ... &amp; ...&amp; ... \\&#10;-12.0 &amp; -124. &amp; ... &amp; 16.9&#10;\end{bmatrix}" id="1528" name="Google Shape;1528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46538" y="3343713"/>
            <a:ext cx="3072180" cy="9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52"/>
          <p:cNvSpPr txBox="1"/>
          <p:nvPr/>
        </p:nvSpPr>
        <p:spPr>
          <a:xfrm>
            <a:off x="6748300" y="4368975"/>
            <a:ext cx="1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Dot Product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0" name="Google Shape;1530;p52"/>
          <p:cNvSpPr/>
          <p:nvPr/>
        </p:nvSpPr>
        <p:spPr>
          <a:xfrm>
            <a:off x="5744825" y="3224750"/>
            <a:ext cx="3242100" cy="11442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1" name="Google Shape;1531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20884" y="4769200"/>
            <a:ext cx="687220" cy="26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2" name="Google Shape;1532;p52"/>
          <p:cNvCxnSpPr/>
          <p:nvPr/>
        </p:nvCxnSpPr>
        <p:spPr>
          <a:xfrm>
            <a:off x="8613150" y="4253475"/>
            <a:ext cx="13200" cy="291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3" name="Google Shape;1533;p52"/>
          <p:cNvSpPr txBox="1"/>
          <p:nvPr/>
        </p:nvSpPr>
        <p:spPr>
          <a:xfrm>
            <a:off x="8338650" y="4673225"/>
            <a:ext cx="6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High similarity</a:t>
            </a:r>
            <a:endParaRPr b="0" i="0" sz="9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4" name="Google Shape;1534;p52"/>
          <p:cNvCxnSpPr/>
          <p:nvPr/>
        </p:nvCxnSpPr>
        <p:spPr>
          <a:xfrm flipH="1">
            <a:off x="6350025" y="4235475"/>
            <a:ext cx="1078800" cy="316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5" name="Google Shape;1535;p52"/>
          <p:cNvSpPr txBox="1"/>
          <p:nvPr/>
        </p:nvSpPr>
        <p:spPr>
          <a:xfrm>
            <a:off x="5744825" y="4494250"/>
            <a:ext cx="6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b="0" i="0" sz="9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similarity</a:t>
            </a:r>
            <a:endParaRPr b="0" i="0" sz="9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pic>
        <p:nvPicPr>
          <p:cNvPr id="1541" name="Google Shape;15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76500"/>
            <a:ext cx="4344725" cy="7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53"/>
          <p:cNvSpPr/>
          <p:nvPr/>
        </p:nvSpPr>
        <p:spPr>
          <a:xfrm>
            <a:off x="3556725" y="1276825"/>
            <a:ext cx="680700" cy="3186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53"/>
          <p:cNvSpPr txBox="1"/>
          <p:nvPr/>
        </p:nvSpPr>
        <p:spPr>
          <a:xfrm>
            <a:off x="5350700" y="936000"/>
            <a:ext cx="35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we need to scale the dot product?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4" name="Google Shape;154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250" y="936001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53"/>
          <p:cNvSpPr txBox="1"/>
          <p:nvPr/>
        </p:nvSpPr>
        <p:spPr>
          <a:xfrm>
            <a:off x="341275" y="2630950"/>
            <a:ext cx="73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scaling factor is crucial to maintain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appropriate variance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attention values.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53"/>
          <p:cNvSpPr txBox="1"/>
          <p:nvPr/>
        </p:nvSpPr>
        <p:spPr>
          <a:xfrm>
            <a:off x="341275" y="2060075"/>
            <a:ext cx="84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dot product is normalized to prevent the attention weights from becoming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 large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53"/>
          <p:cNvSpPr txBox="1"/>
          <p:nvPr/>
        </p:nvSpPr>
        <p:spPr>
          <a:xfrm>
            <a:off x="877575" y="3449325"/>
            <a:ext cx="16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Very low variance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8" name="Google Shape;1548;p53"/>
          <p:cNvSpPr/>
          <p:nvPr/>
        </p:nvSpPr>
        <p:spPr>
          <a:xfrm>
            <a:off x="2571875" y="3533625"/>
            <a:ext cx="335100" cy="23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53"/>
          <p:cNvSpPr txBox="1"/>
          <p:nvPr/>
        </p:nvSpPr>
        <p:spPr>
          <a:xfrm>
            <a:off x="3108575" y="3449325"/>
            <a:ext cx="43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Same attention weights for all the time steps.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0" name="Google Shape;1550;p53"/>
          <p:cNvSpPr txBox="1"/>
          <p:nvPr/>
        </p:nvSpPr>
        <p:spPr>
          <a:xfrm>
            <a:off x="932400" y="3982725"/>
            <a:ext cx="16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Very high variance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1" name="Google Shape;1551;p53"/>
          <p:cNvSpPr/>
          <p:nvPr/>
        </p:nvSpPr>
        <p:spPr>
          <a:xfrm>
            <a:off x="2571875" y="4067025"/>
            <a:ext cx="335100" cy="23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53"/>
          <p:cNvSpPr txBox="1"/>
          <p:nvPr/>
        </p:nvSpPr>
        <p:spPr>
          <a:xfrm>
            <a:off x="3108575" y="3982725"/>
            <a:ext cx="57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Attention weights will be “1” for one element and “0” for all the others.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pic>
        <p:nvPicPr>
          <p:cNvPr id="1558" name="Google Shape;155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76500"/>
            <a:ext cx="4344725" cy="7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54"/>
          <p:cNvSpPr/>
          <p:nvPr/>
        </p:nvSpPr>
        <p:spPr>
          <a:xfrm>
            <a:off x="3562825" y="911150"/>
            <a:ext cx="680700" cy="3186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54"/>
          <p:cNvSpPr txBox="1"/>
          <p:nvPr/>
        </p:nvSpPr>
        <p:spPr>
          <a:xfrm>
            <a:off x="920250" y="1850125"/>
            <a:ext cx="51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happens to the variance when we do the dot product?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1" name="Google Shape;156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00" y="1848126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54"/>
          <p:cNvSpPr txBox="1"/>
          <p:nvPr/>
        </p:nvSpPr>
        <p:spPr>
          <a:xfrm>
            <a:off x="402225" y="2553475"/>
            <a:ext cx="40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Let’s consider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3000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54"/>
          <p:cNvSpPr/>
          <p:nvPr/>
        </p:nvSpPr>
        <p:spPr>
          <a:xfrm>
            <a:off x="1072650" y="3409225"/>
            <a:ext cx="274200" cy="225600"/>
          </a:xfrm>
          <a:prstGeom prst="rect">
            <a:avLst/>
          </a:prstGeom>
          <a:solidFill>
            <a:srgbClr val="E0F4CC">
              <a:alpha val="5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54"/>
          <p:cNvSpPr/>
          <p:nvPr/>
        </p:nvSpPr>
        <p:spPr>
          <a:xfrm>
            <a:off x="1453650" y="3409225"/>
            <a:ext cx="274200" cy="225600"/>
          </a:xfrm>
          <a:prstGeom prst="rect">
            <a:avLst/>
          </a:prstGeom>
          <a:solidFill>
            <a:srgbClr val="E0F4CC">
              <a:alpha val="5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54"/>
          <p:cNvSpPr/>
          <p:nvPr/>
        </p:nvSpPr>
        <p:spPr>
          <a:xfrm>
            <a:off x="1834650" y="3409225"/>
            <a:ext cx="274200" cy="225600"/>
          </a:xfrm>
          <a:prstGeom prst="rect">
            <a:avLst/>
          </a:prstGeom>
          <a:solidFill>
            <a:srgbClr val="E0F4CC">
              <a:alpha val="5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54"/>
          <p:cNvSpPr/>
          <p:nvPr/>
        </p:nvSpPr>
        <p:spPr>
          <a:xfrm>
            <a:off x="2520450" y="3409225"/>
            <a:ext cx="274200" cy="225600"/>
          </a:xfrm>
          <a:prstGeom prst="rect">
            <a:avLst/>
          </a:prstGeom>
          <a:solidFill>
            <a:srgbClr val="E0F4CC">
              <a:alpha val="5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54"/>
          <p:cNvSpPr txBox="1"/>
          <p:nvPr/>
        </p:nvSpPr>
        <p:spPr>
          <a:xfrm>
            <a:off x="560850" y="3321925"/>
            <a:ext cx="3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54"/>
          <p:cNvSpPr txBox="1"/>
          <p:nvPr/>
        </p:nvSpPr>
        <p:spPr>
          <a:xfrm>
            <a:off x="2187825" y="3269525"/>
            <a:ext cx="1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54"/>
          <p:cNvSpPr/>
          <p:nvPr/>
        </p:nvSpPr>
        <p:spPr>
          <a:xfrm>
            <a:off x="1072650" y="4018825"/>
            <a:ext cx="274200" cy="225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54"/>
          <p:cNvSpPr/>
          <p:nvPr/>
        </p:nvSpPr>
        <p:spPr>
          <a:xfrm>
            <a:off x="1453650" y="4018825"/>
            <a:ext cx="274200" cy="225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54"/>
          <p:cNvSpPr/>
          <p:nvPr/>
        </p:nvSpPr>
        <p:spPr>
          <a:xfrm>
            <a:off x="1834650" y="4018825"/>
            <a:ext cx="274200" cy="225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54"/>
          <p:cNvSpPr/>
          <p:nvPr/>
        </p:nvSpPr>
        <p:spPr>
          <a:xfrm>
            <a:off x="2520450" y="4018825"/>
            <a:ext cx="274200" cy="225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54"/>
          <p:cNvSpPr txBox="1"/>
          <p:nvPr/>
        </p:nvSpPr>
        <p:spPr>
          <a:xfrm>
            <a:off x="560850" y="3931525"/>
            <a:ext cx="3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54"/>
          <p:cNvSpPr txBox="1"/>
          <p:nvPr/>
        </p:nvSpPr>
        <p:spPr>
          <a:xfrm>
            <a:off x="2187825" y="3879125"/>
            <a:ext cx="1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5" name="Google Shape;1575;p54"/>
          <p:cNvCxnSpPr/>
          <p:nvPr/>
        </p:nvCxnSpPr>
        <p:spPr>
          <a:xfrm>
            <a:off x="2986100" y="3522025"/>
            <a:ext cx="384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76" name="Google Shape;1576;p54"/>
          <p:cNvSpPr txBox="1"/>
          <p:nvPr/>
        </p:nvSpPr>
        <p:spPr>
          <a:xfrm>
            <a:off x="1017450" y="33381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54"/>
          <p:cNvSpPr txBox="1"/>
          <p:nvPr/>
        </p:nvSpPr>
        <p:spPr>
          <a:xfrm>
            <a:off x="1398450" y="33381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54"/>
          <p:cNvSpPr txBox="1"/>
          <p:nvPr/>
        </p:nvSpPr>
        <p:spPr>
          <a:xfrm>
            <a:off x="1779450" y="33381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54"/>
          <p:cNvSpPr txBox="1"/>
          <p:nvPr/>
        </p:nvSpPr>
        <p:spPr>
          <a:xfrm>
            <a:off x="2465250" y="33381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dk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54"/>
          <p:cNvSpPr txBox="1"/>
          <p:nvPr/>
        </p:nvSpPr>
        <p:spPr>
          <a:xfrm>
            <a:off x="1017450" y="39477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54"/>
          <p:cNvSpPr txBox="1"/>
          <p:nvPr/>
        </p:nvSpPr>
        <p:spPr>
          <a:xfrm>
            <a:off x="1398450" y="39477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54"/>
          <p:cNvSpPr txBox="1"/>
          <p:nvPr/>
        </p:nvSpPr>
        <p:spPr>
          <a:xfrm>
            <a:off x="1779450" y="39477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54"/>
          <p:cNvSpPr txBox="1"/>
          <p:nvPr/>
        </p:nvSpPr>
        <p:spPr>
          <a:xfrm>
            <a:off x="2465250" y="39477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dk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54"/>
          <p:cNvSpPr txBox="1"/>
          <p:nvPr/>
        </p:nvSpPr>
        <p:spPr>
          <a:xfrm>
            <a:off x="5725203" y="3265650"/>
            <a:ext cx="319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assume the elements of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vectors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be drawn from two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independent  Gaussian distributions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5" name="Google Shape;158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5650" y="3292625"/>
            <a:ext cx="1662407" cy="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6" name="Google Shape;1586;p54"/>
          <p:cNvCxnSpPr/>
          <p:nvPr/>
        </p:nvCxnSpPr>
        <p:spPr>
          <a:xfrm>
            <a:off x="2986100" y="4131625"/>
            <a:ext cx="384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87" name="Google Shape;158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5550" y="3875375"/>
            <a:ext cx="1751533" cy="4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sp>
        <p:nvSpPr>
          <p:cNvPr id="1593" name="Google Shape;1593;p55"/>
          <p:cNvSpPr txBox="1"/>
          <p:nvPr/>
        </p:nvSpPr>
        <p:spPr>
          <a:xfrm>
            <a:off x="920250" y="859525"/>
            <a:ext cx="51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happens to the variance when we do the dot product?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57526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55"/>
          <p:cNvSpPr/>
          <p:nvPr/>
        </p:nvSpPr>
        <p:spPr>
          <a:xfrm>
            <a:off x="1274463" y="1566925"/>
            <a:ext cx="274200" cy="225600"/>
          </a:xfrm>
          <a:prstGeom prst="rect">
            <a:avLst/>
          </a:prstGeom>
          <a:solidFill>
            <a:srgbClr val="E0F4CC">
              <a:alpha val="5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55"/>
          <p:cNvSpPr/>
          <p:nvPr/>
        </p:nvSpPr>
        <p:spPr>
          <a:xfrm>
            <a:off x="1655463" y="1566925"/>
            <a:ext cx="274200" cy="225600"/>
          </a:xfrm>
          <a:prstGeom prst="rect">
            <a:avLst/>
          </a:prstGeom>
          <a:solidFill>
            <a:srgbClr val="E0F4CC">
              <a:alpha val="5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55"/>
          <p:cNvSpPr/>
          <p:nvPr/>
        </p:nvSpPr>
        <p:spPr>
          <a:xfrm>
            <a:off x="2036463" y="1566925"/>
            <a:ext cx="274200" cy="225600"/>
          </a:xfrm>
          <a:prstGeom prst="rect">
            <a:avLst/>
          </a:prstGeom>
          <a:solidFill>
            <a:srgbClr val="E0F4CC">
              <a:alpha val="5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55"/>
          <p:cNvSpPr/>
          <p:nvPr/>
        </p:nvSpPr>
        <p:spPr>
          <a:xfrm>
            <a:off x="2722263" y="1566925"/>
            <a:ext cx="274200" cy="225600"/>
          </a:xfrm>
          <a:prstGeom prst="rect">
            <a:avLst/>
          </a:prstGeom>
          <a:solidFill>
            <a:srgbClr val="E0F4CC">
              <a:alpha val="5568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55"/>
          <p:cNvSpPr txBox="1"/>
          <p:nvPr/>
        </p:nvSpPr>
        <p:spPr>
          <a:xfrm>
            <a:off x="762663" y="1479625"/>
            <a:ext cx="3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55"/>
          <p:cNvSpPr txBox="1"/>
          <p:nvPr/>
        </p:nvSpPr>
        <p:spPr>
          <a:xfrm>
            <a:off x="2389638" y="1427225"/>
            <a:ext cx="1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55"/>
          <p:cNvSpPr/>
          <p:nvPr/>
        </p:nvSpPr>
        <p:spPr>
          <a:xfrm>
            <a:off x="1274463" y="2176525"/>
            <a:ext cx="274200" cy="225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55"/>
          <p:cNvSpPr/>
          <p:nvPr/>
        </p:nvSpPr>
        <p:spPr>
          <a:xfrm>
            <a:off x="1655463" y="2176525"/>
            <a:ext cx="274200" cy="225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55"/>
          <p:cNvSpPr/>
          <p:nvPr/>
        </p:nvSpPr>
        <p:spPr>
          <a:xfrm>
            <a:off x="2036463" y="2176525"/>
            <a:ext cx="274200" cy="225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55"/>
          <p:cNvSpPr/>
          <p:nvPr/>
        </p:nvSpPr>
        <p:spPr>
          <a:xfrm>
            <a:off x="2722263" y="2176525"/>
            <a:ext cx="274200" cy="2256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55"/>
          <p:cNvSpPr txBox="1"/>
          <p:nvPr/>
        </p:nvSpPr>
        <p:spPr>
          <a:xfrm>
            <a:off x="762663" y="2089225"/>
            <a:ext cx="3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55"/>
          <p:cNvSpPr txBox="1"/>
          <p:nvPr/>
        </p:nvSpPr>
        <p:spPr>
          <a:xfrm>
            <a:off x="2389638" y="2036825"/>
            <a:ext cx="1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7" name="Google Shape;1607;p55"/>
          <p:cNvCxnSpPr/>
          <p:nvPr/>
        </p:nvCxnSpPr>
        <p:spPr>
          <a:xfrm>
            <a:off x="3187913" y="1679725"/>
            <a:ext cx="384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08" name="Google Shape;1608;p55"/>
          <p:cNvSpPr txBox="1"/>
          <p:nvPr/>
        </p:nvSpPr>
        <p:spPr>
          <a:xfrm>
            <a:off x="1219263" y="14958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55"/>
          <p:cNvSpPr txBox="1"/>
          <p:nvPr/>
        </p:nvSpPr>
        <p:spPr>
          <a:xfrm>
            <a:off x="1600263" y="14958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55"/>
          <p:cNvSpPr txBox="1"/>
          <p:nvPr/>
        </p:nvSpPr>
        <p:spPr>
          <a:xfrm>
            <a:off x="1981263" y="14958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55"/>
          <p:cNvSpPr txBox="1"/>
          <p:nvPr/>
        </p:nvSpPr>
        <p:spPr>
          <a:xfrm>
            <a:off x="2667063" y="14958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dk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55"/>
          <p:cNvSpPr txBox="1"/>
          <p:nvPr/>
        </p:nvSpPr>
        <p:spPr>
          <a:xfrm>
            <a:off x="1219263" y="21054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55"/>
          <p:cNvSpPr txBox="1"/>
          <p:nvPr/>
        </p:nvSpPr>
        <p:spPr>
          <a:xfrm>
            <a:off x="1600263" y="21054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55"/>
          <p:cNvSpPr txBox="1"/>
          <p:nvPr/>
        </p:nvSpPr>
        <p:spPr>
          <a:xfrm>
            <a:off x="1981263" y="21054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55"/>
          <p:cNvSpPr txBox="1"/>
          <p:nvPr/>
        </p:nvSpPr>
        <p:spPr>
          <a:xfrm>
            <a:off x="2667063" y="2105425"/>
            <a:ext cx="4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-25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dk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 b="0" baseline="3000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6" name="Google Shape;16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462" y="1450325"/>
            <a:ext cx="1662407" cy="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7" name="Google Shape;1617;p55"/>
          <p:cNvCxnSpPr/>
          <p:nvPr/>
        </p:nvCxnSpPr>
        <p:spPr>
          <a:xfrm>
            <a:off x="3187913" y="2289325"/>
            <a:ext cx="384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18" name="Google Shape;16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7363" y="2033075"/>
            <a:ext cx="1751533" cy="4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2999" y="1331224"/>
            <a:ext cx="2558439" cy="11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55"/>
          <p:cNvSpPr txBox="1"/>
          <p:nvPr/>
        </p:nvSpPr>
        <p:spPr>
          <a:xfrm>
            <a:off x="544950" y="2898925"/>
            <a:ext cx="12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1" name="Google Shape;1621;p55"/>
          <p:cNvSpPr txBox="1"/>
          <p:nvPr/>
        </p:nvSpPr>
        <p:spPr>
          <a:xfrm>
            <a:off x="1320063" y="2649638"/>
            <a:ext cx="61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𝑋 and 𝑌 are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independent</a:t>
            </a:r>
            <a:r>
              <a:rPr b="1" i="0" lang="en-GB" sz="1400" u="none" cap="none" strike="noStrike">
                <a:solidFill>
                  <a:srgbClr val="000000"/>
                </a:solidFill>
              </a:rPr>
              <a:t> </a:t>
            </a:r>
            <a:r>
              <a:rPr b="1" lang="en-GB"/>
              <a:t>random</a:t>
            </a:r>
            <a:r>
              <a:rPr lang="en-GB"/>
              <a:t>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2" name="Google Shape;1622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250" y="2740400"/>
            <a:ext cx="1127950" cy="7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75" y="3298750"/>
            <a:ext cx="2316679" cy="2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55"/>
          <p:cNvSpPr/>
          <p:nvPr/>
        </p:nvSpPr>
        <p:spPr>
          <a:xfrm>
            <a:off x="4789700" y="3246825"/>
            <a:ext cx="158400" cy="67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55"/>
          <p:cNvSpPr txBox="1"/>
          <p:nvPr/>
        </p:nvSpPr>
        <p:spPr>
          <a:xfrm>
            <a:off x="5162850" y="3438975"/>
            <a:ext cx="22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 of random variables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6" name="Google Shape;1626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71675" y="4272025"/>
            <a:ext cx="2204101" cy="276843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55"/>
          <p:cNvSpPr/>
          <p:nvPr/>
        </p:nvSpPr>
        <p:spPr>
          <a:xfrm>
            <a:off x="7637800" y="4272025"/>
            <a:ext cx="158400" cy="67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55"/>
          <p:cNvSpPr txBox="1"/>
          <p:nvPr/>
        </p:nvSpPr>
        <p:spPr>
          <a:xfrm>
            <a:off x="7852725" y="4194325"/>
            <a:ext cx="139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Multiplication of random variables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9" name="Google Shape;1629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71687" y="3613574"/>
            <a:ext cx="3117778" cy="2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71675" y="4671075"/>
            <a:ext cx="5305775" cy="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6"/>
          <p:cNvSpPr/>
          <p:nvPr/>
        </p:nvSpPr>
        <p:spPr>
          <a:xfrm>
            <a:off x="4991025" y="1552600"/>
            <a:ext cx="4088100" cy="183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sp>
        <p:nvSpPr>
          <p:cNvPr id="1637" name="Google Shape;1637;p56"/>
          <p:cNvSpPr txBox="1"/>
          <p:nvPr/>
        </p:nvSpPr>
        <p:spPr>
          <a:xfrm>
            <a:off x="920250" y="859525"/>
            <a:ext cx="51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happens to the variance when we do the dot product?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8" name="Google Shape;163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57526"/>
            <a:ext cx="436200" cy="40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25" y="1500200"/>
            <a:ext cx="2828150" cy="12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0413" y="1686600"/>
            <a:ext cx="874895" cy="60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1" name="Google Shape;1641;p56"/>
          <p:cNvCxnSpPr/>
          <p:nvPr/>
        </p:nvCxnSpPr>
        <p:spPr>
          <a:xfrm>
            <a:off x="2718400" y="2571750"/>
            <a:ext cx="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42" name="Google Shape;1642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6675" y="3020975"/>
            <a:ext cx="1252500" cy="30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3" name="Google Shape;1643;p56"/>
          <p:cNvCxnSpPr/>
          <p:nvPr/>
        </p:nvCxnSpPr>
        <p:spPr>
          <a:xfrm>
            <a:off x="3096850" y="2484100"/>
            <a:ext cx="79140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44" name="Google Shape;164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4475" y="3020975"/>
            <a:ext cx="1252500" cy="3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56"/>
          <p:cNvSpPr/>
          <p:nvPr/>
        </p:nvSpPr>
        <p:spPr>
          <a:xfrm>
            <a:off x="2486625" y="1853675"/>
            <a:ext cx="874800" cy="655500"/>
          </a:xfrm>
          <a:prstGeom prst="ellipse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56"/>
          <p:cNvSpPr txBox="1"/>
          <p:nvPr/>
        </p:nvSpPr>
        <p:spPr>
          <a:xfrm>
            <a:off x="2798675" y="1500200"/>
            <a:ext cx="4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endParaRPr b="0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7" name="Google Shape;1647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4800" y="3939175"/>
            <a:ext cx="1144458" cy="3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56"/>
          <p:cNvSpPr/>
          <p:nvPr/>
        </p:nvSpPr>
        <p:spPr>
          <a:xfrm rot="5400000">
            <a:off x="3360850" y="2277100"/>
            <a:ext cx="248700" cy="263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56"/>
          <p:cNvSpPr/>
          <p:nvPr/>
        </p:nvSpPr>
        <p:spPr>
          <a:xfrm>
            <a:off x="2633550" y="3862575"/>
            <a:ext cx="1938600" cy="8646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0" name="Google Shape;1650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93248" y="3858623"/>
            <a:ext cx="436200" cy="3807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56"/>
          <p:cNvSpPr txBox="1"/>
          <p:nvPr/>
        </p:nvSpPr>
        <p:spPr>
          <a:xfrm>
            <a:off x="6057750" y="3681475"/>
            <a:ext cx="249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product of two Gaussian random variables is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 Gaussian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anymore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56"/>
          <p:cNvSpPr txBox="1"/>
          <p:nvPr/>
        </p:nvSpPr>
        <p:spPr>
          <a:xfrm>
            <a:off x="5393250" y="4512775"/>
            <a:ext cx="353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 is distributed as a linear combination of two Chi-square random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3" name="Google Shape;1653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62275" y="1754275"/>
            <a:ext cx="2101461" cy="20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62286" y="2038967"/>
            <a:ext cx="2828140" cy="20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62275" y="2596125"/>
            <a:ext cx="1624126" cy="2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62275" y="2995175"/>
            <a:ext cx="4016850" cy="1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56"/>
          <p:cNvSpPr/>
          <p:nvPr/>
        </p:nvSpPr>
        <p:spPr>
          <a:xfrm>
            <a:off x="5062275" y="2476150"/>
            <a:ext cx="4017000" cy="8646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54800" y="4339550"/>
            <a:ext cx="1461820" cy="3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sp>
        <p:nvSpPr>
          <p:cNvPr id="1664" name="Google Shape;1664;p57"/>
          <p:cNvSpPr txBox="1"/>
          <p:nvPr/>
        </p:nvSpPr>
        <p:spPr>
          <a:xfrm>
            <a:off x="920250" y="859525"/>
            <a:ext cx="51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happens to the variance when we do the dot product?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5" name="Google Shape;16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57526"/>
            <a:ext cx="436200" cy="40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25" y="1500200"/>
            <a:ext cx="2828150" cy="12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0413" y="1686600"/>
            <a:ext cx="874895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57"/>
          <p:cNvSpPr/>
          <p:nvPr/>
        </p:nvSpPr>
        <p:spPr>
          <a:xfrm>
            <a:off x="2486625" y="1853675"/>
            <a:ext cx="874800" cy="655500"/>
          </a:xfrm>
          <a:prstGeom prst="ellipse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57"/>
          <p:cNvSpPr txBox="1"/>
          <p:nvPr/>
        </p:nvSpPr>
        <p:spPr>
          <a:xfrm>
            <a:off x="2798675" y="1500200"/>
            <a:ext cx="4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endParaRPr b="0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0" name="Google Shape;167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4200" y="3018900"/>
            <a:ext cx="925157" cy="2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57"/>
          <p:cNvSpPr/>
          <p:nvPr/>
        </p:nvSpPr>
        <p:spPr>
          <a:xfrm rot="5400000">
            <a:off x="2704275" y="2856300"/>
            <a:ext cx="248700" cy="185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2" name="Google Shape;1672;p57"/>
          <p:cNvCxnSpPr>
            <a:stCxn id="1668" idx="4"/>
          </p:cNvCxnSpPr>
          <p:nvPr/>
        </p:nvCxnSpPr>
        <p:spPr>
          <a:xfrm flipH="1">
            <a:off x="2916225" y="2509175"/>
            <a:ext cx="7800" cy="3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73" name="Google Shape;1673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1100" y="4030100"/>
            <a:ext cx="1438025" cy="2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57"/>
          <p:cNvSpPr/>
          <p:nvPr/>
        </p:nvSpPr>
        <p:spPr>
          <a:xfrm>
            <a:off x="1926975" y="3913625"/>
            <a:ext cx="2828100" cy="1113000"/>
          </a:xfrm>
          <a:prstGeom prst="rect">
            <a:avLst/>
          </a:prstGeom>
          <a:solidFill>
            <a:srgbClr val="E0F4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57"/>
          <p:cNvSpPr/>
          <p:nvPr/>
        </p:nvSpPr>
        <p:spPr>
          <a:xfrm>
            <a:off x="4991025" y="1552600"/>
            <a:ext cx="4088100" cy="183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6" name="Google Shape;1676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62275" y="1754275"/>
            <a:ext cx="2101461" cy="20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62286" y="2038967"/>
            <a:ext cx="2828140" cy="20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62275" y="2596125"/>
            <a:ext cx="1624126" cy="2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62275" y="2995175"/>
            <a:ext cx="4016850" cy="1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57"/>
          <p:cNvSpPr/>
          <p:nvPr/>
        </p:nvSpPr>
        <p:spPr>
          <a:xfrm>
            <a:off x="5062275" y="1637950"/>
            <a:ext cx="2938200" cy="701700"/>
          </a:xfrm>
          <a:prstGeom prst="rect">
            <a:avLst/>
          </a:prstGeom>
          <a:solidFill>
            <a:srgbClr val="E0F4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1" name="Google Shape;1681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54200" y="3308400"/>
            <a:ext cx="1163565" cy="2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62400" y="4528925"/>
            <a:ext cx="2357242" cy="3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sp>
        <p:nvSpPr>
          <p:cNvPr id="1688" name="Google Shape;1688;p58"/>
          <p:cNvSpPr txBox="1"/>
          <p:nvPr/>
        </p:nvSpPr>
        <p:spPr>
          <a:xfrm>
            <a:off x="920250" y="859525"/>
            <a:ext cx="51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happens to the variance when we do the dot product?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9" name="Google Shape;16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57526"/>
            <a:ext cx="436200" cy="40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25" y="1500200"/>
            <a:ext cx="2828150" cy="12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1275" y="1806600"/>
            <a:ext cx="1438025" cy="2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58"/>
          <p:cNvSpPr/>
          <p:nvPr/>
        </p:nvSpPr>
        <p:spPr>
          <a:xfrm>
            <a:off x="162700" y="3661650"/>
            <a:ext cx="3544500" cy="1113000"/>
          </a:xfrm>
          <a:prstGeom prst="rect">
            <a:avLst/>
          </a:prstGeom>
          <a:solidFill>
            <a:srgbClr val="E0F4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58"/>
          <p:cNvSpPr txBox="1"/>
          <p:nvPr/>
        </p:nvSpPr>
        <p:spPr>
          <a:xfrm>
            <a:off x="173950" y="3020975"/>
            <a:ext cx="6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can be a large number. We want the variance to not depend on it: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4" name="Google Shape;169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000" y="3661650"/>
            <a:ext cx="3293699" cy="87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58"/>
          <p:cNvSpPr/>
          <p:nvPr/>
        </p:nvSpPr>
        <p:spPr>
          <a:xfrm>
            <a:off x="5915325" y="1363375"/>
            <a:ext cx="3009600" cy="155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58"/>
          <p:cNvSpPr txBox="1"/>
          <p:nvPr/>
        </p:nvSpPr>
        <p:spPr>
          <a:xfrm>
            <a:off x="6508025" y="2277025"/>
            <a:ext cx="12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7" name="Google Shape;1697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1749" y="1363375"/>
            <a:ext cx="791300" cy="54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58"/>
          <p:cNvSpPr/>
          <p:nvPr/>
        </p:nvSpPr>
        <p:spPr>
          <a:xfrm>
            <a:off x="3539000" y="1667500"/>
            <a:ext cx="2214600" cy="1113000"/>
          </a:xfrm>
          <a:prstGeom prst="rect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9" name="Google Shape;1699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57750" y="1500200"/>
            <a:ext cx="1085650" cy="2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57750" y="1990775"/>
            <a:ext cx="2291480" cy="2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57750" y="2441224"/>
            <a:ext cx="2607064" cy="2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79575" y="3577438"/>
            <a:ext cx="3952186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07163" y="2269011"/>
            <a:ext cx="2078312" cy="2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79576" y="4381625"/>
            <a:ext cx="4587714" cy="5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sp>
        <p:nvSpPr>
          <p:cNvPr id="1710" name="Google Shape;1710;p59"/>
          <p:cNvSpPr txBox="1"/>
          <p:nvPr/>
        </p:nvSpPr>
        <p:spPr>
          <a:xfrm>
            <a:off x="920250" y="859525"/>
            <a:ext cx="51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happens to the variance when we do the dot product?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1" name="Google Shape;171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57526"/>
            <a:ext cx="436200" cy="404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2" name="Google Shape;1712;p59"/>
          <p:cNvCxnSpPr/>
          <p:nvPr/>
        </p:nvCxnSpPr>
        <p:spPr>
          <a:xfrm>
            <a:off x="3518925" y="1941200"/>
            <a:ext cx="53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3" name="Google Shape;1713;p59"/>
          <p:cNvSpPr txBox="1"/>
          <p:nvPr/>
        </p:nvSpPr>
        <p:spPr>
          <a:xfrm>
            <a:off x="4242225" y="1693850"/>
            <a:ext cx="448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 normalization, the variance does not depend anymore from d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4" name="Google Shape;1714;p59"/>
          <p:cNvSpPr/>
          <p:nvPr/>
        </p:nvSpPr>
        <p:spPr>
          <a:xfrm>
            <a:off x="355777" y="1538300"/>
            <a:ext cx="3045600" cy="880500"/>
          </a:xfrm>
          <a:prstGeom prst="rect">
            <a:avLst/>
          </a:prstGeom>
          <a:solidFill>
            <a:srgbClr val="F8DB84">
              <a:alpha val="2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59"/>
          <p:cNvSpPr txBox="1"/>
          <p:nvPr/>
        </p:nvSpPr>
        <p:spPr>
          <a:xfrm>
            <a:off x="414150" y="2695375"/>
            <a:ext cx="74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However,  to avoid the variance increasing or decreasing too much this is not enough.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6" name="Google Shape;1716;p59"/>
          <p:cNvSpPr txBox="1"/>
          <p:nvPr/>
        </p:nvSpPr>
        <p:spPr>
          <a:xfrm>
            <a:off x="414150" y="3152575"/>
            <a:ext cx="53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to make sure the variance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baseline="3000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close to 1.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7" name="Google Shape;1717;p59"/>
          <p:cNvSpPr txBox="1"/>
          <p:nvPr/>
        </p:nvSpPr>
        <p:spPr>
          <a:xfrm>
            <a:off x="1139025" y="4060075"/>
            <a:ext cx="20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help with that: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8" name="Google Shape;1718;p59"/>
          <p:cNvCxnSpPr/>
          <p:nvPr/>
        </p:nvCxnSpPr>
        <p:spPr>
          <a:xfrm flipH="1" rot="10800000">
            <a:off x="3270775" y="3938850"/>
            <a:ext cx="773400" cy="2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9" name="Google Shape;1719;p59"/>
          <p:cNvSpPr txBox="1"/>
          <p:nvPr/>
        </p:nvSpPr>
        <p:spPr>
          <a:xfrm>
            <a:off x="4267200" y="3628975"/>
            <a:ext cx="435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initialize the parameters such that keys and query vectors have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zero mean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unitary variance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59"/>
          <p:cNvSpPr txBox="1"/>
          <p:nvPr/>
        </p:nvSpPr>
        <p:spPr>
          <a:xfrm>
            <a:off x="4267200" y="4460275"/>
            <a:ext cx="415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normalization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generally helps to maintain the variance close to 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1" name="Google Shape;1721;p59"/>
          <p:cNvCxnSpPr/>
          <p:nvPr/>
        </p:nvCxnSpPr>
        <p:spPr>
          <a:xfrm>
            <a:off x="3303925" y="4356100"/>
            <a:ext cx="707100" cy="3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22" name="Google Shape;172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048" y="4647273"/>
            <a:ext cx="436200" cy="380764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59"/>
          <p:cNvSpPr txBox="1"/>
          <p:nvPr/>
        </p:nvSpPr>
        <p:spPr>
          <a:xfrm>
            <a:off x="723225" y="4608725"/>
            <a:ext cx="279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monitor the variance during training to make sure it does not deviate too much from 1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4" name="Google Shape;172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225" y="1585850"/>
            <a:ext cx="2850700" cy="68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pic>
        <p:nvPicPr>
          <p:cNvPr id="1730" name="Google Shape;17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00" y="876500"/>
            <a:ext cx="4344725" cy="7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60"/>
          <p:cNvSpPr/>
          <p:nvPr/>
        </p:nvSpPr>
        <p:spPr>
          <a:xfrm>
            <a:off x="2571875" y="798800"/>
            <a:ext cx="1806900" cy="880500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60"/>
          <p:cNvSpPr txBox="1"/>
          <p:nvPr/>
        </p:nvSpPr>
        <p:spPr>
          <a:xfrm>
            <a:off x="414150" y="1857175"/>
            <a:ext cx="85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 computing the normalized dot product, we compute the attention weights by applying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softmax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3" name="Google Shape;173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25" y="2909425"/>
            <a:ext cx="3125426" cy="14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60"/>
          <p:cNvSpPr txBox="1"/>
          <p:nvPr/>
        </p:nvSpPr>
        <p:spPr>
          <a:xfrm>
            <a:off x="4193350" y="2435250"/>
            <a:ext cx="30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5" name="Google Shape;1735;p60"/>
          <p:cNvSpPr txBox="1"/>
          <p:nvPr/>
        </p:nvSpPr>
        <p:spPr>
          <a:xfrm>
            <a:off x="5510325" y="2913600"/>
            <a:ext cx="364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softmax is applied over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column dimension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6" name="Google Shape;1736;p60"/>
          <p:cNvCxnSpPr/>
          <p:nvPr/>
        </p:nvCxnSpPr>
        <p:spPr>
          <a:xfrm>
            <a:off x="3922075" y="3142200"/>
            <a:ext cx="36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7" name="Google Shape;1737;p60"/>
          <p:cNvSpPr txBox="1"/>
          <p:nvPr/>
        </p:nvSpPr>
        <p:spPr>
          <a:xfrm>
            <a:off x="4419500" y="2942100"/>
            <a:ext cx="11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Sum = 1</a:t>
            </a:r>
            <a:endParaRPr b="0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8" name="Google Shape;1738;p60"/>
          <p:cNvCxnSpPr/>
          <p:nvPr/>
        </p:nvCxnSpPr>
        <p:spPr>
          <a:xfrm>
            <a:off x="3922075" y="3447000"/>
            <a:ext cx="36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9" name="Google Shape;1739;p60"/>
          <p:cNvCxnSpPr/>
          <p:nvPr/>
        </p:nvCxnSpPr>
        <p:spPr>
          <a:xfrm>
            <a:off x="3922075" y="4209000"/>
            <a:ext cx="36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0" name="Google Shape;1740;p60"/>
          <p:cNvSpPr txBox="1"/>
          <p:nvPr/>
        </p:nvSpPr>
        <p:spPr>
          <a:xfrm>
            <a:off x="4419500" y="3246900"/>
            <a:ext cx="11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Sum = 1</a:t>
            </a:r>
            <a:endParaRPr b="0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1" name="Google Shape;1741;p60"/>
          <p:cNvSpPr txBox="1"/>
          <p:nvPr/>
        </p:nvSpPr>
        <p:spPr>
          <a:xfrm>
            <a:off x="4419500" y="3932700"/>
            <a:ext cx="11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Sum = 1</a:t>
            </a:r>
            <a:endParaRPr b="0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2" name="Google Shape;1742;p60"/>
          <p:cNvSpPr txBox="1"/>
          <p:nvPr/>
        </p:nvSpPr>
        <p:spPr>
          <a:xfrm>
            <a:off x="5576675" y="3593400"/>
            <a:ext cx="34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attention weight is a number between 0 and 1.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3" name="Google Shape;1743;p60"/>
          <p:cNvSpPr txBox="1"/>
          <p:nvPr/>
        </p:nvSpPr>
        <p:spPr>
          <a:xfrm>
            <a:off x="5576675" y="4273200"/>
            <a:ext cx="34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column sums to 1.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pic>
        <p:nvPicPr>
          <p:cNvPr id="1749" name="Google Shape;174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00" y="876500"/>
            <a:ext cx="4344725" cy="7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61"/>
          <p:cNvSpPr/>
          <p:nvPr/>
        </p:nvSpPr>
        <p:spPr>
          <a:xfrm>
            <a:off x="2571875" y="798800"/>
            <a:ext cx="2059800" cy="880500"/>
          </a:xfrm>
          <a:prstGeom prst="rect">
            <a:avLst/>
          </a:prstGeom>
          <a:solidFill>
            <a:srgbClr val="F8DB84">
              <a:alpha val="2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61"/>
          <p:cNvSpPr txBox="1"/>
          <p:nvPr/>
        </p:nvSpPr>
        <p:spPr>
          <a:xfrm>
            <a:off x="414150" y="2542975"/>
            <a:ext cx="85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output of the attention block is 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weighted sum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all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2" name="Google Shape;175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50" y="3264075"/>
            <a:ext cx="2780401" cy="130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61"/>
          <p:cNvSpPr txBox="1"/>
          <p:nvPr/>
        </p:nvSpPr>
        <p:spPr>
          <a:xfrm>
            <a:off x="4193350" y="3959250"/>
            <a:ext cx="30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4" name="Google Shape;1754;p61"/>
          <p:cNvSpPr txBox="1"/>
          <p:nvPr/>
        </p:nvSpPr>
        <p:spPr>
          <a:xfrm>
            <a:off x="3623400" y="1679300"/>
            <a:ext cx="7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(L x L)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5" name="Google Shape;1755;p61"/>
          <p:cNvSpPr txBox="1"/>
          <p:nvPr/>
        </p:nvSpPr>
        <p:spPr>
          <a:xfrm>
            <a:off x="4233000" y="1679300"/>
            <a:ext cx="9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(L x d</a:t>
            </a:r>
            <a:r>
              <a:rPr b="0" i="0" lang="en-GB" sz="10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6" name="Google Shape;1756;p61"/>
          <p:cNvSpPr/>
          <p:nvPr/>
        </p:nvSpPr>
        <p:spPr>
          <a:xfrm rot="5400000">
            <a:off x="4226875" y="1701200"/>
            <a:ext cx="210300" cy="81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61"/>
          <p:cNvSpPr txBox="1"/>
          <p:nvPr/>
        </p:nvSpPr>
        <p:spPr>
          <a:xfrm>
            <a:off x="4004400" y="2212700"/>
            <a:ext cx="9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(L x d</a:t>
            </a:r>
            <a:r>
              <a:rPr b="0" i="0" lang="en-GB" sz="10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8" name="Google Shape;1758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7100" y="1816098"/>
            <a:ext cx="211263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1"/>
          <p:cNvSpPr txBox="1"/>
          <p:nvPr/>
        </p:nvSpPr>
        <p:spPr>
          <a:xfrm>
            <a:off x="5414050" y="1333725"/>
            <a:ext cx="27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Normally, we set: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0" name="Google Shape;1760;p61"/>
          <p:cNvSpPr/>
          <p:nvPr/>
        </p:nvSpPr>
        <p:spPr>
          <a:xfrm>
            <a:off x="1070775" y="3240975"/>
            <a:ext cx="2046000" cy="3441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61"/>
          <p:cNvSpPr/>
          <p:nvPr/>
        </p:nvSpPr>
        <p:spPr>
          <a:xfrm>
            <a:off x="4320750" y="3193825"/>
            <a:ext cx="488100" cy="1451700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2" name="Google Shape;1762;p61"/>
          <p:cNvCxnSpPr/>
          <p:nvPr/>
        </p:nvCxnSpPr>
        <p:spPr>
          <a:xfrm>
            <a:off x="7065150" y="2399650"/>
            <a:ext cx="296400" cy="5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3" name="Google Shape;1763;p61"/>
          <p:cNvSpPr txBox="1"/>
          <p:nvPr/>
        </p:nvSpPr>
        <p:spPr>
          <a:xfrm>
            <a:off x="7065150" y="2943175"/>
            <a:ext cx="166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-GB" sz="1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b="0" i="0" sz="14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4" name="Google Shape;1764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33713" y="3193825"/>
            <a:ext cx="3114512" cy="14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Online Lab Session</a:t>
            </a:r>
            <a:endParaRPr sz="2600"/>
          </a:p>
        </p:txBody>
      </p:sp>
      <p:sp>
        <p:nvSpPr>
          <p:cNvPr id="112" name="Google Shape;112;p17"/>
          <p:cNvSpPr txBox="1"/>
          <p:nvPr/>
        </p:nvSpPr>
        <p:spPr>
          <a:xfrm>
            <a:off x="502500" y="2999150"/>
            <a:ext cx="801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Topic: Lab 5 - Conversational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Time: Feb 15, 2024 06:00 PM Eastern Time (US and Canada)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Zoom Meeting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https://concordia-ca.zoom.us/j/82906850184?pwd=YkV1YWRlRzFIVFBzNnl5TGQxQnNWdz09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 ID: 829 0685 0184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Passcode: 470915</a:t>
            </a:r>
            <a:endParaRPr sz="1700"/>
          </a:p>
        </p:txBody>
      </p:sp>
      <p:sp>
        <p:nvSpPr>
          <p:cNvPr id="113" name="Google Shape;113;p17"/>
          <p:cNvSpPr txBox="1"/>
          <p:nvPr/>
        </p:nvSpPr>
        <p:spPr>
          <a:xfrm>
            <a:off x="161550" y="916825"/>
            <a:ext cx="540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/>
              <a:t>Just for this week, the </a:t>
            </a:r>
            <a:r>
              <a:rPr b="1" lang="en-GB" sz="1500"/>
              <a:t>lab session</a:t>
            </a:r>
            <a:r>
              <a:rPr lang="en-GB" sz="1500"/>
              <a:t> will be done </a:t>
            </a:r>
            <a:r>
              <a:rPr b="1" lang="en-GB" sz="1500"/>
              <a:t>online</a:t>
            </a:r>
            <a:r>
              <a:rPr lang="en-GB" sz="1500"/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00" y="1448488"/>
            <a:ext cx="2662723" cy="149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Scaled Dot Product Attention</a:t>
            </a:r>
            <a:endParaRPr sz="2600"/>
          </a:p>
        </p:txBody>
      </p:sp>
      <p:sp>
        <p:nvSpPr>
          <p:cNvPr id="1770" name="Google Shape;1770;p62"/>
          <p:cNvSpPr txBox="1"/>
          <p:nvPr/>
        </p:nvSpPr>
        <p:spPr>
          <a:xfrm>
            <a:off x="287000" y="885425"/>
            <a:ext cx="74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scaled dot product attention draws inspiration from a standard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search scenario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1" name="Google Shape;1771;p62"/>
          <p:cNvSpPr txBox="1"/>
          <p:nvPr/>
        </p:nvSpPr>
        <p:spPr>
          <a:xfrm>
            <a:off x="994575" y="1410200"/>
            <a:ext cx="27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query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user’s request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2" name="Google Shape;1772;p62"/>
          <p:cNvSpPr txBox="1"/>
          <p:nvPr/>
        </p:nvSpPr>
        <p:spPr>
          <a:xfrm>
            <a:off x="3589475" y="1410200"/>
            <a:ext cx="50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make a chocolate cak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62"/>
          <p:cNvSpPr txBox="1"/>
          <p:nvPr/>
        </p:nvSpPr>
        <p:spPr>
          <a:xfrm>
            <a:off x="994575" y="1867400"/>
            <a:ext cx="41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are the indexed terms in all documents.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4" name="Google Shape;1774;p62"/>
          <p:cNvSpPr txBox="1"/>
          <p:nvPr/>
        </p:nvSpPr>
        <p:spPr>
          <a:xfrm>
            <a:off x="5198150" y="2324600"/>
            <a:ext cx="7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“Book”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62"/>
          <p:cNvSpPr txBox="1"/>
          <p:nvPr/>
        </p:nvSpPr>
        <p:spPr>
          <a:xfrm>
            <a:off x="5960150" y="2324600"/>
            <a:ext cx="9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“Recipe”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62"/>
          <p:cNvSpPr txBox="1"/>
          <p:nvPr/>
        </p:nvSpPr>
        <p:spPr>
          <a:xfrm>
            <a:off x="5960150" y="2629400"/>
            <a:ext cx="9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“Cake”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62"/>
          <p:cNvSpPr txBox="1"/>
          <p:nvPr/>
        </p:nvSpPr>
        <p:spPr>
          <a:xfrm>
            <a:off x="5960150" y="2962600"/>
            <a:ext cx="1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“Chocolate”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62"/>
          <p:cNvSpPr txBox="1"/>
          <p:nvPr/>
        </p:nvSpPr>
        <p:spPr>
          <a:xfrm>
            <a:off x="5151800" y="2629400"/>
            <a:ext cx="8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“Top10”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62"/>
          <p:cNvSpPr txBox="1"/>
          <p:nvPr/>
        </p:nvSpPr>
        <p:spPr>
          <a:xfrm>
            <a:off x="5198150" y="2934200"/>
            <a:ext cx="7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“2023”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62"/>
          <p:cNvSpPr txBox="1"/>
          <p:nvPr/>
        </p:nvSpPr>
        <p:spPr>
          <a:xfrm>
            <a:off x="7179350" y="2324600"/>
            <a:ext cx="7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“Best”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62"/>
          <p:cNvSpPr txBox="1"/>
          <p:nvPr/>
        </p:nvSpPr>
        <p:spPr>
          <a:xfrm>
            <a:off x="7179350" y="2629400"/>
            <a:ext cx="1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“Restaurant”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62"/>
          <p:cNvSpPr txBox="1"/>
          <p:nvPr/>
        </p:nvSpPr>
        <p:spPr>
          <a:xfrm>
            <a:off x="7203050" y="2934200"/>
            <a:ext cx="1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“Montreal”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62"/>
          <p:cNvSpPr txBox="1"/>
          <p:nvPr/>
        </p:nvSpPr>
        <p:spPr>
          <a:xfrm>
            <a:off x="5253125" y="2039000"/>
            <a:ext cx="5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key1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4" name="Google Shape;1784;p62"/>
          <p:cNvSpPr txBox="1"/>
          <p:nvPr/>
        </p:nvSpPr>
        <p:spPr>
          <a:xfrm>
            <a:off x="6091325" y="2039000"/>
            <a:ext cx="5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key2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5" name="Google Shape;1785;p62"/>
          <p:cNvSpPr txBox="1"/>
          <p:nvPr/>
        </p:nvSpPr>
        <p:spPr>
          <a:xfrm>
            <a:off x="7310525" y="2039000"/>
            <a:ext cx="5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key3</a:t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6" name="Google Shape;1786;p62"/>
          <p:cNvSpPr txBox="1"/>
          <p:nvPr/>
        </p:nvSpPr>
        <p:spPr>
          <a:xfrm>
            <a:off x="994575" y="3391400"/>
            <a:ext cx="36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the recipe found by the system.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7" name="Google Shape;178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900" y="876637"/>
            <a:ext cx="961799" cy="96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62"/>
          <p:cNvSpPr txBox="1"/>
          <p:nvPr/>
        </p:nvSpPr>
        <p:spPr>
          <a:xfrm>
            <a:off x="1309775" y="917800"/>
            <a:ext cx="55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9" name="Google Shape;1789;p62"/>
          <p:cNvSpPr txBox="1"/>
          <p:nvPr/>
        </p:nvSpPr>
        <p:spPr>
          <a:xfrm>
            <a:off x="317700" y="4219100"/>
            <a:ext cx="85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Transformers works on “encoded” versions of queries, keys, and values, that only the neural network can internally understand.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63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Multi-Head Attention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Multi-Head Attention</a:t>
            </a:r>
            <a:endParaRPr sz="2600"/>
          </a:p>
        </p:txBody>
      </p:sp>
      <p:sp>
        <p:nvSpPr>
          <p:cNvPr id="1800" name="Google Shape;1800;p64"/>
          <p:cNvSpPr txBox="1"/>
          <p:nvPr/>
        </p:nvSpPr>
        <p:spPr>
          <a:xfrm>
            <a:off x="98250" y="822175"/>
            <a:ext cx="89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attention mechanism allows us to only attend to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one specific aspect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input sequence.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64"/>
          <p:cNvSpPr txBox="1"/>
          <p:nvPr/>
        </p:nvSpPr>
        <p:spPr>
          <a:xfrm>
            <a:off x="98250" y="1425500"/>
            <a:ext cx="875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might multiple different pieces of information in the sequence that we want to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simultaneously attend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64"/>
          <p:cNvSpPr txBox="1"/>
          <p:nvPr/>
        </p:nvSpPr>
        <p:spPr>
          <a:xfrm>
            <a:off x="193650" y="2087913"/>
            <a:ext cx="88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might have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attention heads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each one attending to a different aspect of the input: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64"/>
          <p:cNvSpPr txBox="1"/>
          <p:nvPr/>
        </p:nvSpPr>
        <p:spPr>
          <a:xfrm>
            <a:off x="4107850" y="2781750"/>
            <a:ext cx="3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Head 1: focuses on “Names”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4" name="Google Shape;1804;p64"/>
          <p:cNvSpPr txBox="1"/>
          <p:nvPr/>
        </p:nvSpPr>
        <p:spPr>
          <a:xfrm>
            <a:off x="4107850" y="3086550"/>
            <a:ext cx="3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Head 2: focuses on “Verbs”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5" name="Google Shape;1805;p64"/>
          <p:cNvSpPr txBox="1"/>
          <p:nvPr/>
        </p:nvSpPr>
        <p:spPr>
          <a:xfrm>
            <a:off x="4107850" y="3391350"/>
            <a:ext cx="26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Head 3: focuses on “Articles”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6" name="Google Shape;1806;p64"/>
          <p:cNvSpPr txBox="1"/>
          <p:nvPr/>
        </p:nvSpPr>
        <p:spPr>
          <a:xfrm>
            <a:off x="4193900" y="3772350"/>
            <a:ext cx="2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…..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7" name="Google Shape;180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450" y="2626038"/>
            <a:ext cx="1976025" cy="17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64"/>
          <p:cNvSpPr txBox="1"/>
          <p:nvPr/>
        </p:nvSpPr>
        <p:spPr>
          <a:xfrm>
            <a:off x="1354375" y="4578625"/>
            <a:ext cx="51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about running multiple attention mechanisms in parallel?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9" name="Google Shape;180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125" y="4576626"/>
            <a:ext cx="436200" cy="404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65"/>
          <p:cNvSpPr/>
          <p:nvPr/>
        </p:nvSpPr>
        <p:spPr>
          <a:xfrm>
            <a:off x="3891075" y="1338450"/>
            <a:ext cx="4928700" cy="349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Multi-Head Attention</a:t>
            </a:r>
            <a:endParaRPr sz="2600"/>
          </a:p>
        </p:txBody>
      </p:sp>
      <p:sp>
        <p:nvSpPr>
          <p:cNvPr id="1816" name="Google Shape;1816;p65"/>
          <p:cNvSpPr/>
          <p:nvPr/>
        </p:nvSpPr>
        <p:spPr>
          <a:xfrm>
            <a:off x="962700" y="2724801"/>
            <a:ext cx="257564" cy="255596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65"/>
          <p:cNvSpPr/>
          <p:nvPr/>
        </p:nvSpPr>
        <p:spPr>
          <a:xfrm>
            <a:off x="892776" y="2842072"/>
            <a:ext cx="257564" cy="255596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65"/>
          <p:cNvSpPr/>
          <p:nvPr/>
        </p:nvSpPr>
        <p:spPr>
          <a:xfrm>
            <a:off x="794060" y="2948993"/>
            <a:ext cx="257564" cy="255596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65"/>
          <p:cNvSpPr txBox="1"/>
          <p:nvPr/>
        </p:nvSpPr>
        <p:spPr>
          <a:xfrm>
            <a:off x="1135599" y="4843016"/>
            <a:ext cx="8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0" name="Google Shape;1820;p65"/>
          <p:cNvSpPr txBox="1"/>
          <p:nvPr/>
        </p:nvSpPr>
        <p:spPr>
          <a:xfrm>
            <a:off x="1733729" y="4588801"/>
            <a:ext cx="1012620" cy="353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=40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1" name="Google Shape;1821;p65"/>
          <p:cNvSpPr/>
          <p:nvPr/>
        </p:nvSpPr>
        <p:spPr>
          <a:xfrm>
            <a:off x="336708" y="4135604"/>
            <a:ext cx="2095531" cy="255596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65"/>
          <p:cNvSpPr txBox="1"/>
          <p:nvPr/>
        </p:nvSpPr>
        <p:spPr>
          <a:xfrm>
            <a:off x="1357702" y="4340425"/>
            <a:ext cx="69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Linear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65"/>
          <p:cNvSpPr/>
          <p:nvPr/>
        </p:nvSpPr>
        <p:spPr>
          <a:xfrm>
            <a:off x="1035218" y="4618746"/>
            <a:ext cx="698510" cy="255596"/>
          </a:xfrm>
          <a:prstGeom prst="rect">
            <a:avLst/>
          </a:prstGeom>
          <a:solidFill>
            <a:srgbClr val="F8DB84">
              <a:alpha val="2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4" name="Google Shape;1824;p65"/>
          <p:cNvCxnSpPr>
            <a:stCxn id="1823" idx="0"/>
            <a:endCxn id="1821" idx="2"/>
          </p:cNvCxnSpPr>
          <p:nvPr/>
        </p:nvCxnSpPr>
        <p:spPr>
          <a:xfrm rot="10800000">
            <a:off x="1384473" y="4391346"/>
            <a:ext cx="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25" name="Google Shape;1825;p65"/>
          <p:cNvSpPr txBox="1"/>
          <p:nvPr/>
        </p:nvSpPr>
        <p:spPr>
          <a:xfrm>
            <a:off x="2497826" y="4105650"/>
            <a:ext cx="1182254" cy="353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x 3 = 120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6" name="Google Shape;1826;p65"/>
          <p:cNvSpPr txBox="1"/>
          <p:nvPr/>
        </p:nvSpPr>
        <p:spPr>
          <a:xfrm>
            <a:off x="1357693" y="3820765"/>
            <a:ext cx="8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Chunking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7" name="Google Shape;1827;p65"/>
          <p:cNvCxnSpPr/>
          <p:nvPr/>
        </p:nvCxnSpPr>
        <p:spPr>
          <a:xfrm rot="10800000">
            <a:off x="1384474" y="3871541"/>
            <a:ext cx="0" cy="22752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28" name="Google Shape;1828;p65"/>
          <p:cNvSpPr/>
          <p:nvPr/>
        </p:nvSpPr>
        <p:spPr>
          <a:xfrm>
            <a:off x="336708" y="3615945"/>
            <a:ext cx="698510" cy="255596"/>
          </a:xfrm>
          <a:prstGeom prst="rect">
            <a:avLst/>
          </a:prstGeom>
          <a:solidFill>
            <a:srgbClr val="F4CCCC">
              <a:alpha val="3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65"/>
          <p:cNvSpPr/>
          <p:nvPr/>
        </p:nvSpPr>
        <p:spPr>
          <a:xfrm>
            <a:off x="1035218" y="3615945"/>
            <a:ext cx="698510" cy="255596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65"/>
          <p:cNvSpPr/>
          <p:nvPr/>
        </p:nvSpPr>
        <p:spPr>
          <a:xfrm>
            <a:off x="1733729" y="3615945"/>
            <a:ext cx="698510" cy="255596"/>
          </a:xfrm>
          <a:prstGeom prst="rect">
            <a:avLst/>
          </a:prstGeom>
          <a:solidFill>
            <a:srgbClr val="00B6FF">
              <a:alpha val="2392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65"/>
          <p:cNvSpPr txBox="1"/>
          <p:nvPr/>
        </p:nvSpPr>
        <p:spPr>
          <a:xfrm>
            <a:off x="498043" y="3565681"/>
            <a:ext cx="537176" cy="400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2" name="Google Shape;1832;p65"/>
          <p:cNvSpPr txBox="1"/>
          <p:nvPr/>
        </p:nvSpPr>
        <p:spPr>
          <a:xfrm>
            <a:off x="1288633" y="3565681"/>
            <a:ext cx="537176" cy="400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3" name="Google Shape;1833;p65"/>
          <p:cNvSpPr txBox="1"/>
          <p:nvPr/>
        </p:nvSpPr>
        <p:spPr>
          <a:xfrm>
            <a:off x="1947458" y="3565681"/>
            <a:ext cx="537176" cy="400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4" name="Google Shape;1834;p65"/>
          <p:cNvSpPr txBox="1"/>
          <p:nvPr/>
        </p:nvSpPr>
        <p:spPr>
          <a:xfrm>
            <a:off x="371854" y="3375054"/>
            <a:ext cx="1012620" cy="353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40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5" name="Google Shape;1835;p65"/>
          <p:cNvSpPr txBox="1"/>
          <p:nvPr/>
        </p:nvSpPr>
        <p:spPr>
          <a:xfrm>
            <a:off x="1030679" y="3375054"/>
            <a:ext cx="1012620" cy="353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40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6" name="Google Shape;1836;p65"/>
          <p:cNvSpPr txBox="1"/>
          <p:nvPr/>
        </p:nvSpPr>
        <p:spPr>
          <a:xfrm>
            <a:off x="1821270" y="3375054"/>
            <a:ext cx="1012620" cy="353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40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7" name="Google Shape;1837;p65"/>
          <p:cNvSpPr txBox="1"/>
          <p:nvPr/>
        </p:nvSpPr>
        <p:spPr>
          <a:xfrm>
            <a:off x="1358125" y="3274575"/>
            <a:ext cx="8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Reshape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8" name="Google Shape;1838;p65"/>
          <p:cNvCxnSpPr/>
          <p:nvPr/>
        </p:nvCxnSpPr>
        <p:spPr>
          <a:xfrm rot="10800000">
            <a:off x="1384474" y="3328266"/>
            <a:ext cx="0" cy="22752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9" name="Google Shape;1839;p65"/>
          <p:cNvSpPr/>
          <p:nvPr/>
        </p:nvSpPr>
        <p:spPr>
          <a:xfrm>
            <a:off x="705136" y="3021893"/>
            <a:ext cx="257564" cy="255596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65"/>
          <p:cNvSpPr/>
          <p:nvPr/>
        </p:nvSpPr>
        <p:spPr>
          <a:xfrm>
            <a:off x="1555643" y="2724801"/>
            <a:ext cx="257564" cy="255596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65"/>
          <p:cNvSpPr/>
          <p:nvPr/>
        </p:nvSpPr>
        <p:spPr>
          <a:xfrm>
            <a:off x="1485718" y="2842072"/>
            <a:ext cx="257564" cy="255596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65"/>
          <p:cNvSpPr/>
          <p:nvPr/>
        </p:nvSpPr>
        <p:spPr>
          <a:xfrm>
            <a:off x="1387003" y="2948993"/>
            <a:ext cx="257564" cy="255596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65"/>
          <p:cNvSpPr/>
          <p:nvPr/>
        </p:nvSpPr>
        <p:spPr>
          <a:xfrm>
            <a:off x="1298079" y="3021893"/>
            <a:ext cx="257700" cy="255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65"/>
          <p:cNvSpPr/>
          <p:nvPr/>
        </p:nvSpPr>
        <p:spPr>
          <a:xfrm>
            <a:off x="2148586" y="2724801"/>
            <a:ext cx="257564" cy="255596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65"/>
          <p:cNvSpPr/>
          <p:nvPr/>
        </p:nvSpPr>
        <p:spPr>
          <a:xfrm>
            <a:off x="2078661" y="2842072"/>
            <a:ext cx="257564" cy="255596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65"/>
          <p:cNvSpPr/>
          <p:nvPr/>
        </p:nvSpPr>
        <p:spPr>
          <a:xfrm>
            <a:off x="1979945" y="2948993"/>
            <a:ext cx="257564" cy="255596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65"/>
          <p:cNvSpPr/>
          <p:nvPr/>
        </p:nvSpPr>
        <p:spPr>
          <a:xfrm>
            <a:off x="1891021" y="3021893"/>
            <a:ext cx="257564" cy="255596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65"/>
          <p:cNvSpPr txBox="1"/>
          <p:nvPr/>
        </p:nvSpPr>
        <p:spPr>
          <a:xfrm rot="-3486938">
            <a:off x="1989700" y="2894721"/>
            <a:ext cx="1034659" cy="292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num_heads=4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49" name="Google Shape;1849;p65"/>
          <p:cNvCxnSpPr/>
          <p:nvPr/>
        </p:nvCxnSpPr>
        <p:spPr>
          <a:xfrm flipH="1" rot="10800000">
            <a:off x="2218510" y="2908577"/>
            <a:ext cx="272608" cy="41761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50" name="Google Shape;1850;p65"/>
          <p:cNvCxnSpPr/>
          <p:nvPr/>
        </p:nvCxnSpPr>
        <p:spPr>
          <a:xfrm rot="10800000">
            <a:off x="1614500" y="2412669"/>
            <a:ext cx="0" cy="22752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1" name="Google Shape;1851;p65"/>
          <p:cNvSpPr txBox="1"/>
          <p:nvPr/>
        </p:nvSpPr>
        <p:spPr>
          <a:xfrm>
            <a:off x="1680376" y="2339950"/>
            <a:ext cx="19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Dot Product Attention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2" name="Google Shape;1852;p65"/>
          <p:cNvSpPr/>
          <p:nvPr/>
        </p:nvSpPr>
        <p:spPr>
          <a:xfrm>
            <a:off x="1743283" y="1775361"/>
            <a:ext cx="257564" cy="255596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65"/>
          <p:cNvSpPr/>
          <p:nvPr/>
        </p:nvSpPr>
        <p:spPr>
          <a:xfrm>
            <a:off x="1673358" y="1892632"/>
            <a:ext cx="257564" cy="255596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65"/>
          <p:cNvSpPr/>
          <p:nvPr/>
        </p:nvSpPr>
        <p:spPr>
          <a:xfrm>
            <a:off x="1574642" y="1999553"/>
            <a:ext cx="257564" cy="255596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65"/>
          <p:cNvSpPr/>
          <p:nvPr/>
        </p:nvSpPr>
        <p:spPr>
          <a:xfrm>
            <a:off x="1485718" y="2072453"/>
            <a:ext cx="257564" cy="255596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65"/>
          <p:cNvSpPr txBox="1"/>
          <p:nvPr/>
        </p:nvSpPr>
        <p:spPr>
          <a:xfrm>
            <a:off x="661937" y="3036577"/>
            <a:ext cx="38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10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7" name="Google Shape;1857;p65"/>
          <p:cNvSpPr txBox="1"/>
          <p:nvPr/>
        </p:nvSpPr>
        <p:spPr>
          <a:xfrm>
            <a:off x="1752988" y="1443935"/>
            <a:ext cx="8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Reshape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58" name="Google Shape;1858;p65"/>
          <p:cNvCxnSpPr/>
          <p:nvPr/>
        </p:nvCxnSpPr>
        <p:spPr>
          <a:xfrm rot="10800000">
            <a:off x="1779769" y="1494711"/>
            <a:ext cx="0" cy="22752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9" name="Google Shape;1859;p65"/>
          <p:cNvSpPr/>
          <p:nvPr/>
        </p:nvSpPr>
        <p:spPr>
          <a:xfrm>
            <a:off x="1505691" y="1254588"/>
            <a:ext cx="744680" cy="255596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65"/>
          <p:cNvSpPr txBox="1"/>
          <p:nvPr/>
        </p:nvSpPr>
        <p:spPr>
          <a:xfrm>
            <a:off x="2210426" y="1239248"/>
            <a:ext cx="1012620" cy="353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=40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1" name="Google Shape;1861;p65"/>
          <p:cNvSpPr txBox="1"/>
          <p:nvPr/>
        </p:nvSpPr>
        <p:spPr>
          <a:xfrm>
            <a:off x="1752988" y="968569"/>
            <a:ext cx="8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Linear</a:t>
            </a:r>
            <a:endParaRPr b="0" i="0" sz="12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2" name="Google Shape;1862;p65"/>
          <p:cNvCxnSpPr/>
          <p:nvPr/>
        </p:nvCxnSpPr>
        <p:spPr>
          <a:xfrm rot="10800000">
            <a:off x="1779769" y="1019345"/>
            <a:ext cx="0" cy="22752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63" name="Google Shape;1863;p65"/>
          <p:cNvSpPr/>
          <p:nvPr/>
        </p:nvSpPr>
        <p:spPr>
          <a:xfrm>
            <a:off x="1505691" y="779222"/>
            <a:ext cx="744680" cy="255596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65"/>
          <p:cNvSpPr txBox="1"/>
          <p:nvPr/>
        </p:nvSpPr>
        <p:spPr>
          <a:xfrm>
            <a:off x="2210426" y="763882"/>
            <a:ext cx="1012620" cy="353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-GB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b="0" i="0" lang="en-GB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=40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5" name="Google Shape;1865;p65"/>
          <p:cNvSpPr txBox="1"/>
          <p:nvPr/>
        </p:nvSpPr>
        <p:spPr>
          <a:xfrm rot="-3486938">
            <a:off x="1660287" y="1943989"/>
            <a:ext cx="1034659" cy="292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num_heads=4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6" name="Google Shape;1866;p65"/>
          <p:cNvCxnSpPr/>
          <p:nvPr/>
        </p:nvCxnSpPr>
        <p:spPr>
          <a:xfrm flipH="1" rot="10800000">
            <a:off x="1889097" y="1957845"/>
            <a:ext cx="272608" cy="41761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7" name="Google Shape;1867;p65"/>
          <p:cNvSpPr txBox="1"/>
          <p:nvPr/>
        </p:nvSpPr>
        <p:spPr>
          <a:xfrm>
            <a:off x="3414225" y="788200"/>
            <a:ext cx="55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implement multi-head attention, we do the following steps: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65"/>
          <p:cNvSpPr txBox="1"/>
          <p:nvPr/>
        </p:nvSpPr>
        <p:spPr>
          <a:xfrm>
            <a:off x="3939175" y="1406888"/>
            <a:ext cx="46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Perform a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linear transformation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the input.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65"/>
          <p:cNvSpPr txBox="1"/>
          <p:nvPr/>
        </p:nvSpPr>
        <p:spPr>
          <a:xfrm>
            <a:off x="3939175" y="1807088"/>
            <a:ext cx="488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Chunk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vector into subparts to represent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0" name="Google Shape;1870;p65"/>
          <p:cNvSpPr txBox="1"/>
          <p:nvPr/>
        </p:nvSpPr>
        <p:spPr>
          <a:xfrm>
            <a:off x="3939175" y="2416688"/>
            <a:ext cx="488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Reshape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query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vectors to represent the multiple heads (dmodel must be divisible by num_heads).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1" name="Google Shape;1871;p65"/>
          <p:cNvSpPr txBox="1"/>
          <p:nvPr/>
        </p:nvSpPr>
        <p:spPr>
          <a:xfrm>
            <a:off x="3939175" y="3254888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Apply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dot product attention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each head in parallel.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2" name="Google Shape;1872;p65"/>
          <p:cNvSpPr txBox="1"/>
          <p:nvPr/>
        </p:nvSpPr>
        <p:spPr>
          <a:xfrm>
            <a:off x="3939175" y="3788288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Reshape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concatenate the heads.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3" name="Google Shape;1873;p65"/>
          <p:cNvSpPr txBox="1"/>
          <p:nvPr/>
        </p:nvSpPr>
        <p:spPr>
          <a:xfrm>
            <a:off x="3939175" y="4169300"/>
            <a:ext cx="36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 Apply a final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linear transformation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4" name="Google Shape;1874;p65"/>
          <p:cNvSpPr/>
          <p:nvPr/>
        </p:nvSpPr>
        <p:spPr>
          <a:xfrm>
            <a:off x="9608200" y="3403500"/>
            <a:ext cx="28800" cy="3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6"/>
          <p:cNvSpPr txBox="1"/>
          <p:nvPr/>
        </p:nvSpPr>
        <p:spPr>
          <a:xfrm>
            <a:off x="1029900" y="1664675"/>
            <a:ext cx="749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Other Components</a:t>
            </a:r>
            <a:endParaRPr b="0" i="0" sz="26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Residual Connections</a:t>
            </a:r>
            <a:endParaRPr sz="2600"/>
          </a:p>
        </p:txBody>
      </p:sp>
      <p:pic>
        <p:nvPicPr>
          <p:cNvPr id="1885" name="Google Shape;18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67"/>
          <p:cNvSpPr/>
          <p:nvPr/>
        </p:nvSpPr>
        <p:spPr>
          <a:xfrm>
            <a:off x="917800" y="2336150"/>
            <a:ext cx="263100" cy="6027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67"/>
          <p:cNvSpPr/>
          <p:nvPr/>
        </p:nvSpPr>
        <p:spPr>
          <a:xfrm>
            <a:off x="2670800" y="2253050"/>
            <a:ext cx="339000" cy="6858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67"/>
          <p:cNvSpPr/>
          <p:nvPr/>
        </p:nvSpPr>
        <p:spPr>
          <a:xfrm>
            <a:off x="917800" y="3021950"/>
            <a:ext cx="263100" cy="6027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67"/>
          <p:cNvSpPr/>
          <p:nvPr/>
        </p:nvSpPr>
        <p:spPr>
          <a:xfrm>
            <a:off x="2746600" y="1650350"/>
            <a:ext cx="263100" cy="6027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67"/>
          <p:cNvSpPr/>
          <p:nvPr/>
        </p:nvSpPr>
        <p:spPr>
          <a:xfrm>
            <a:off x="2670700" y="2938850"/>
            <a:ext cx="339000" cy="6858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67"/>
          <p:cNvSpPr txBox="1"/>
          <p:nvPr/>
        </p:nvSpPr>
        <p:spPr>
          <a:xfrm>
            <a:off x="4706050" y="950825"/>
            <a:ext cx="36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do we need residual connections?</a:t>
            </a:r>
            <a:endParaRPr b="0" i="1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2" name="Google Shape;189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2800" y="948826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67"/>
          <p:cNvSpPr txBox="1"/>
          <p:nvPr/>
        </p:nvSpPr>
        <p:spPr>
          <a:xfrm>
            <a:off x="3920300" y="1790900"/>
            <a:ext cx="49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Transformers are designed to be very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deep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4" name="Google Shape;1894;p67"/>
          <p:cNvSpPr txBox="1"/>
          <p:nvPr/>
        </p:nvSpPr>
        <p:spPr>
          <a:xfrm>
            <a:off x="3920300" y="2571750"/>
            <a:ext cx="500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residual connections help with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vanishing gradient issues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67"/>
          <p:cNvSpPr txBox="1"/>
          <p:nvPr/>
        </p:nvSpPr>
        <p:spPr>
          <a:xfrm>
            <a:off x="3920300" y="3445925"/>
            <a:ext cx="496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Moreover, the positional embeddings are applied to the original input only.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6" name="Google Shape;1896;p67"/>
          <p:cNvSpPr txBox="1"/>
          <p:nvPr/>
        </p:nvSpPr>
        <p:spPr>
          <a:xfrm>
            <a:off x="3990550" y="4320100"/>
            <a:ext cx="496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Residual connections prevent them to be lost after the first attention layer. 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Layer Normalization</a:t>
            </a:r>
            <a:endParaRPr sz="2600"/>
          </a:p>
        </p:txBody>
      </p:sp>
      <p:pic>
        <p:nvPicPr>
          <p:cNvPr id="1902" name="Google Shape;190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68"/>
          <p:cNvSpPr/>
          <p:nvPr/>
        </p:nvSpPr>
        <p:spPr>
          <a:xfrm>
            <a:off x="1092875" y="2336150"/>
            <a:ext cx="721800" cy="1905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68"/>
          <p:cNvSpPr/>
          <p:nvPr/>
        </p:nvSpPr>
        <p:spPr>
          <a:xfrm>
            <a:off x="2059200" y="2182875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68"/>
          <p:cNvSpPr/>
          <p:nvPr/>
        </p:nvSpPr>
        <p:spPr>
          <a:xfrm>
            <a:off x="1092825" y="2938850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68"/>
          <p:cNvSpPr/>
          <p:nvPr/>
        </p:nvSpPr>
        <p:spPr>
          <a:xfrm>
            <a:off x="2114950" y="1650350"/>
            <a:ext cx="6222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68"/>
          <p:cNvSpPr/>
          <p:nvPr/>
        </p:nvSpPr>
        <p:spPr>
          <a:xfrm>
            <a:off x="2059200" y="2848600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68"/>
          <p:cNvSpPr txBox="1"/>
          <p:nvPr/>
        </p:nvSpPr>
        <p:spPr>
          <a:xfrm>
            <a:off x="4706050" y="950825"/>
            <a:ext cx="36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do we need layer normalization?</a:t>
            </a:r>
            <a:endParaRPr b="0" i="1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9" name="Google Shape;190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2800" y="948826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68"/>
          <p:cNvSpPr txBox="1"/>
          <p:nvPr/>
        </p:nvSpPr>
        <p:spPr>
          <a:xfrm>
            <a:off x="3700500" y="1653275"/>
            <a:ext cx="536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Normalization plays an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important role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as well. 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1" name="Google Shape;1911;p68"/>
          <p:cNvSpPr txBox="1"/>
          <p:nvPr/>
        </p:nvSpPr>
        <p:spPr>
          <a:xfrm>
            <a:off x="3700500" y="2203675"/>
            <a:ext cx="529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enables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faster training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provides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regularization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68"/>
          <p:cNvSpPr txBox="1"/>
          <p:nvPr/>
        </p:nvSpPr>
        <p:spPr>
          <a:xfrm>
            <a:off x="3806950" y="2912575"/>
            <a:ext cx="540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Additionally, it ensures that the internal representations have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similar mean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variance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3" name="Google Shape;191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9000" y="3621475"/>
            <a:ext cx="1797181" cy="13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Layer Normalization</a:t>
            </a:r>
            <a:endParaRPr sz="2600"/>
          </a:p>
        </p:txBody>
      </p:sp>
      <p:pic>
        <p:nvPicPr>
          <p:cNvPr id="1919" name="Google Shape;191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69"/>
          <p:cNvSpPr/>
          <p:nvPr/>
        </p:nvSpPr>
        <p:spPr>
          <a:xfrm>
            <a:off x="1092875" y="2336150"/>
            <a:ext cx="721800" cy="1905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69"/>
          <p:cNvSpPr/>
          <p:nvPr/>
        </p:nvSpPr>
        <p:spPr>
          <a:xfrm>
            <a:off x="2059200" y="2182875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69"/>
          <p:cNvSpPr/>
          <p:nvPr/>
        </p:nvSpPr>
        <p:spPr>
          <a:xfrm>
            <a:off x="1092825" y="2938850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69"/>
          <p:cNvSpPr/>
          <p:nvPr/>
        </p:nvSpPr>
        <p:spPr>
          <a:xfrm>
            <a:off x="2114950" y="1650350"/>
            <a:ext cx="6222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69"/>
          <p:cNvSpPr/>
          <p:nvPr/>
        </p:nvSpPr>
        <p:spPr>
          <a:xfrm>
            <a:off x="2059200" y="2848600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69"/>
          <p:cNvSpPr txBox="1"/>
          <p:nvPr/>
        </p:nvSpPr>
        <p:spPr>
          <a:xfrm>
            <a:off x="3922400" y="1574150"/>
            <a:ext cx="484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Yes, batchnorm can potentially be used.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69"/>
          <p:cNvSpPr txBox="1"/>
          <p:nvPr/>
        </p:nvSpPr>
        <p:spPr>
          <a:xfrm>
            <a:off x="4659900" y="833675"/>
            <a:ext cx="36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we use batchnorm instead?</a:t>
            </a:r>
            <a:endParaRPr b="0" i="1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7" name="Google Shape;1927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2800" y="833664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69"/>
          <p:cNvSpPr txBox="1"/>
          <p:nvPr/>
        </p:nvSpPr>
        <p:spPr>
          <a:xfrm>
            <a:off x="3922400" y="2346075"/>
            <a:ext cx="493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However, batchnorm works well if the batch size is large.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69"/>
          <p:cNvSpPr txBox="1"/>
          <p:nvPr/>
        </p:nvSpPr>
        <p:spPr>
          <a:xfrm>
            <a:off x="3922400" y="3263750"/>
            <a:ext cx="500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Often, the batch size must be small in Transformers as they require a lot of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GPU memory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69"/>
          <p:cNvSpPr txBox="1"/>
          <p:nvPr/>
        </p:nvSpPr>
        <p:spPr>
          <a:xfrm>
            <a:off x="3922400" y="4393550"/>
            <a:ext cx="484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is why we prefer layernorm.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 Encoder</a:t>
            </a:r>
            <a:endParaRPr sz="2600"/>
          </a:p>
        </p:txBody>
      </p:sp>
      <p:pic>
        <p:nvPicPr>
          <p:cNvPr id="1936" name="Google Shape;19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70"/>
          <p:cNvSpPr/>
          <p:nvPr/>
        </p:nvSpPr>
        <p:spPr>
          <a:xfrm>
            <a:off x="1092875" y="2336150"/>
            <a:ext cx="721800" cy="1905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70"/>
          <p:cNvSpPr/>
          <p:nvPr/>
        </p:nvSpPr>
        <p:spPr>
          <a:xfrm>
            <a:off x="1092825" y="2938850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70"/>
          <p:cNvSpPr/>
          <p:nvPr/>
        </p:nvSpPr>
        <p:spPr>
          <a:xfrm>
            <a:off x="872250" y="2096750"/>
            <a:ext cx="1083000" cy="16131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70"/>
          <p:cNvSpPr txBox="1"/>
          <p:nvPr/>
        </p:nvSpPr>
        <p:spPr>
          <a:xfrm>
            <a:off x="3635525" y="830150"/>
            <a:ext cx="525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encoder consists of N identical blocks. 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1" name="Google Shape;1941;p70"/>
          <p:cNvSpPr txBox="1"/>
          <p:nvPr/>
        </p:nvSpPr>
        <p:spPr>
          <a:xfrm>
            <a:off x="3624300" y="1413300"/>
            <a:ext cx="54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block performs the following computations: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70"/>
          <p:cNvSpPr txBox="1"/>
          <p:nvPr/>
        </p:nvSpPr>
        <p:spPr>
          <a:xfrm>
            <a:off x="3635525" y="1996450"/>
            <a:ext cx="544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The input is first passed through a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Multi-Head Attention block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70"/>
          <p:cNvSpPr txBox="1"/>
          <p:nvPr/>
        </p:nvSpPr>
        <p:spPr>
          <a:xfrm>
            <a:off x="3669150" y="2825600"/>
            <a:ext cx="535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The output is added to the original input using a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residual connection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70"/>
          <p:cNvSpPr txBox="1"/>
          <p:nvPr/>
        </p:nvSpPr>
        <p:spPr>
          <a:xfrm>
            <a:off x="3635525" y="3709850"/>
            <a:ext cx="488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We apply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layer normalization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70"/>
          <p:cNvSpPr txBox="1"/>
          <p:nvPr/>
        </p:nvSpPr>
        <p:spPr>
          <a:xfrm>
            <a:off x="3671825" y="4348100"/>
            <a:ext cx="518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We process the normalized representations with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small MLP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 Encoder</a:t>
            </a:r>
            <a:endParaRPr sz="2600"/>
          </a:p>
        </p:txBody>
      </p:sp>
      <p:pic>
        <p:nvPicPr>
          <p:cNvPr id="1951" name="Google Shape;195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71"/>
          <p:cNvSpPr/>
          <p:nvPr/>
        </p:nvSpPr>
        <p:spPr>
          <a:xfrm>
            <a:off x="952475" y="2446425"/>
            <a:ext cx="890400" cy="4311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71"/>
          <p:cNvSpPr txBox="1"/>
          <p:nvPr/>
        </p:nvSpPr>
        <p:spPr>
          <a:xfrm>
            <a:off x="4529550" y="873775"/>
            <a:ext cx="452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do we use an MLP after the attention block?</a:t>
            </a:r>
            <a:endParaRPr b="0" i="1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4" name="Google Shape;195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450" y="873764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71"/>
          <p:cNvSpPr txBox="1"/>
          <p:nvPr/>
        </p:nvSpPr>
        <p:spPr>
          <a:xfrm>
            <a:off x="3850100" y="1559600"/>
            <a:ext cx="507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MLP adds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capacity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the model. 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6" name="Google Shape;1956;p71"/>
          <p:cNvSpPr txBox="1"/>
          <p:nvPr/>
        </p:nvSpPr>
        <p:spPr>
          <a:xfrm>
            <a:off x="3850100" y="3948725"/>
            <a:ext cx="507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the MLP,  the model can post-process the new information provided by the Multi-Head Attention.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7" name="Google Shape;195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8163" y="209816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Midterm Course Feedback</a:t>
            </a:r>
            <a:endParaRPr sz="2600"/>
          </a:p>
        </p:txBody>
      </p:sp>
      <p:sp>
        <p:nvSpPr>
          <p:cNvPr id="120" name="Google Shape;120;p18"/>
          <p:cNvSpPr txBox="1"/>
          <p:nvPr/>
        </p:nvSpPr>
        <p:spPr>
          <a:xfrm>
            <a:off x="277825" y="1013675"/>
            <a:ext cx="37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Your </a:t>
            </a:r>
            <a:r>
              <a:rPr b="1" lang="en-GB"/>
              <a:t>feedback</a:t>
            </a:r>
            <a:r>
              <a:rPr lang="en-GB"/>
              <a:t> is </a:t>
            </a:r>
            <a:r>
              <a:rPr b="1" lang="en-GB"/>
              <a:t>important</a:t>
            </a:r>
            <a:r>
              <a:rPr lang="en-GB"/>
              <a:t> to us! 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825" y="793950"/>
            <a:ext cx="3487350" cy="23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217750" y="1757075"/>
            <a:ext cx="496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 are (almost) in the middle of the course and we want to hear from you if everything is going well.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217750" y="2671475"/>
            <a:ext cx="496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Please, fill out the</a:t>
            </a:r>
            <a:r>
              <a:rPr b="1" lang="en-GB"/>
              <a:t> anonymous</a:t>
            </a:r>
            <a:r>
              <a:rPr lang="en-GB"/>
              <a:t> form for midterm course evaluation available on Moodle.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 Encoder</a:t>
            </a:r>
            <a:endParaRPr sz="2600"/>
          </a:p>
        </p:txBody>
      </p:sp>
      <p:pic>
        <p:nvPicPr>
          <p:cNvPr id="1963" name="Google Shape;196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72"/>
          <p:cNvSpPr txBox="1"/>
          <p:nvPr/>
        </p:nvSpPr>
        <p:spPr>
          <a:xfrm>
            <a:off x="3850100" y="1026200"/>
            <a:ext cx="507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Note that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dropout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also used.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5" name="Google Shape;1965;p72"/>
          <p:cNvSpPr txBox="1"/>
          <p:nvPr/>
        </p:nvSpPr>
        <p:spPr>
          <a:xfrm>
            <a:off x="3850100" y="1738925"/>
            <a:ext cx="507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Typically dropout is used right after attention and MLPs.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6" name="Google Shape;1966;p72"/>
          <p:cNvCxnSpPr/>
          <p:nvPr/>
        </p:nvCxnSpPr>
        <p:spPr>
          <a:xfrm rot="10800000">
            <a:off x="651550" y="2777200"/>
            <a:ext cx="511500" cy="35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67" name="Google Shape;1967;p72"/>
          <p:cNvSpPr txBox="1"/>
          <p:nvPr/>
        </p:nvSpPr>
        <p:spPr>
          <a:xfrm>
            <a:off x="58125" y="2466475"/>
            <a:ext cx="15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dropout</a:t>
            </a:r>
            <a:endParaRPr b="0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8" name="Google Shape;1968;p72"/>
          <p:cNvCxnSpPr/>
          <p:nvPr/>
        </p:nvCxnSpPr>
        <p:spPr>
          <a:xfrm rot="10800000">
            <a:off x="803950" y="2091400"/>
            <a:ext cx="511500" cy="35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69" name="Google Shape;1969;p72"/>
          <p:cNvSpPr txBox="1"/>
          <p:nvPr/>
        </p:nvSpPr>
        <p:spPr>
          <a:xfrm>
            <a:off x="210525" y="1704475"/>
            <a:ext cx="15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dropout</a:t>
            </a:r>
            <a:endParaRPr b="0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0" name="Google Shape;1970;p72"/>
          <p:cNvSpPr txBox="1"/>
          <p:nvPr/>
        </p:nvSpPr>
        <p:spPr>
          <a:xfrm>
            <a:off x="3850100" y="2577125"/>
            <a:ext cx="507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Dropout helps the network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preventing overfitting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1" name="Google Shape;1971;p72"/>
          <p:cNvSpPr txBox="1"/>
          <p:nvPr/>
        </p:nvSpPr>
        <p:spPr>
          <a:xfrm>
            <a:off x="3850100" y="3491525"/>
            <a:ext cx="507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used in the decoder as well.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 Decoder</a:t>
            </a:r>
            <a:endParaRPr sz="2600"/>
          </a:p>
        </p:txBody>
      </p:sp>
      <p:pic>
        <p:nvPicPr>
          <p:cNvPr id="1977" name="Google Shape;197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73"/>
          <p:cNvSpPr/>
          <p:nvPr/>
        </p:nvSpPr>
        <p:spPr>
          <a:xfrm>
            <a:off x="1092875" y="2336150"/>
            <a:ext cx="721800" cy="1905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73"/>
          <p:cNvSpPr/>
          <p:nvPr/>
        </p:nvSpPr>
        <p:spPr>
          <a:xfrm>
            <a:off x="2059200" y="2182875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73"/>
          <p:cNvSpPr/>
          <p:nvPr/>
        </p:nvSpPr>
        <p:spPr>
          <a:xfrm>
            <a:off x="1092825" y="2938850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73"/>
          <p:cNvSpPr/>
          <p:nvPr/>
        </p:nvSpPr>
        <p:spPr>
          <a:xfrm>
            <a:off x="2114950" y="1650350"/>
            <a:ext cx="6222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73"/>
          <p:cNvSpPr/>
          <p:nvPr/>
        </p:nvSpPr>
        <p:spPr>
          <a:xfrm>
            <a:off x="2059200" y="2848600"/>
            <a:ext cx="721800" cy="2394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73"/>
          <p:cNvSpPr/>
          <p:nvPr/>
        </p:nvSpPr>
        <p:spPr>
          <a:xfrm>
            <a:off x="1945075" y="1581100"/>
            <a:ext cx="1083000" cy="21087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73"/>
          <p:cNvSpPr txBox="1"/>
          <p:nvPr/>
        </p:nvSpPr>
        <p:spPr>
          <a:xfrm>
            <a:off x="3789975" y="926950"/>
            <a:ext cx="513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architecture of the decoder is similar to the encoder.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5" name="Google Shape;1985;p73"/>
          <p:cNvSpPr txBox="1"/>
          <p:nvPr/>
        </p:nvSpPr>
        <p:spPr>
          <a:xfrm>
            <a:off x="3789975" y="1889750"/>
            <a:ext cx="507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additional ingredient is the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cross-attention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layer. 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6" name="Google Shape;1986;p73"/>
          <p:cNvSpPr txBox="1"/>
          <p:nvPr/>
        </p:nvSpPr>
        <p:spPr>
          <a:xfrm>
            <a:off x="3789975" y="2700150"/>
            <a:ext cx="519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Cross-attention allows us to relate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encoding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decoding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states.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7" name="Google Shape;1987;p73"/>
          <p:cNvSpPr txBox="1"/>
          <p:nvPr/>
        </p:nvSpPr>
        <p:spPr>
          <a:xfrm>
            <a:off x="3860150" y="3649600"/>
            <a:ext cx="507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only difference with self-attention is that the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come from the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decoder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the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encoder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 Decoder</a:t>
            </a:r>
            <a:endParaRPr sz="2600"/>
          </a:p>
        </p:txBody>
      </p:sp>
      <p:pic>
        <p:nvPicPr>
          <p:cNvPr id="1993" name="Google Shape;199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74"/>
          <p:cNvSpPr/>
          <p:nvPr/>
        </p:nvSpPr>
        <p:spPr>
          <a:xfrm>
            <a:off x="1975150" y="3649600"/>
            <a:ext cx="1373700" cy="11142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74"/>
          <p:cNvSpPr txBox="1"/>
          <p:nvPr/>
        </p:nvSpPr>
        <p:spPr>
          <a:xfrm>
            <a:off x="3789975" y="926950"/>
            <a:ext cx="513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decoder is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autoregressive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74"/>
          <p:cNvSpPr txBox="1"/>
          <p:nvPr/>
        </p:nvSpPr>
        <p:spPr>
          <a:xfrm>
            <a:off x="3789975" y="1508750"/>
            <a:ext cx="507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previous prediction is fed into the next decoding step.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7" name="Google Shape;1997;p74"/>
          <p:cNvSpPr txBox="1"/>
          <p:nvPr/>
        </p:nvSpPr>
        <p:spPr>
          <a:xfrm>
            <a:off x="3789975" y="2319150"/>
            <a:ext cx="519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During training, we can parallelize all the decoding steps anyway because we know the labels (teacher forcing).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8" name="Google Shape;1998;p74"/>
          <p:cNvSpPr txBox="1"/>
          <p:nvPr/>
        </p:nvSpPr>
        <p:spPr>
          <a:xfrm>
            <a:off x="3850125" y="3469125"/>
            <a:ext cx="507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Positional embeddings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are injected at the decoding stage as well to inform the model about the current decoding step.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 Decoder</a:t>
            </a:r>
            <a:endParaRPr sz="2600"/>
          </a:p>
        </p:txBody>
      </p:sp>
      <p:pic>
        <p:nvPicPr>
          <p:cNvPr id="2004" name="Google Shape;200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75"/>
          <p:cNvSpPr/>
          <p:nvPr/>
        </p:nvSpPr>
        <p:spPr>
          <a:xfrm>
            <a:off x="1925025" y="2997900"/>
            <a:ext cx="962400" cy="6027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75"/>
          <p:cNvSpPr txBox="1"/>
          <p:nvPr/>
        </p:nvSpPr>
        <p:spPr>
          <a:xfrm>
            <a:off x="4581275" y="809675"/>
            <a:ext cx="434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must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mask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self-attention of the decoder.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7" name="Google Shape;200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9975" y="826700"/>
            <a:ext cx="701825" cy="7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5350" y="1217625"/>
            <a:ext cx="962400" cy="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75"/>
          <p:cNvSpPr txBox="1"/>
          <p:nvPr/>
        </p:nvSpPr>
        <p:spPr>
          <a:xfrm>
            <a:off x="3789975" y="2066725"/>
            <a:ext cx="513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decoder is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autoregressive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0" name="Google Shape;2010;p75"/>
          <p:cNvSpPr txBox="1"/>
          <p:nvPr/>
        </p:nvSpPr>
        <p:spPr>
          <a:xfrm>
            <a:off x="3789975" y="3219075"/>
            <a:ext cx="496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Without masking future elements, the model will “cheat” just by copying-and-paste the input given at the next decoding step. 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1" name="Google Shape;2011;p75"/>
          <p:cNvSpPr txBox="1"/>
          <p:nvPr/>
        </p:nvSpPr>
        <p:spPr>
          <a:xfrm>
            <a:off x="3763900" y="2481800"/>
            <a:ext cx="513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do not want the self-attention mechanism to attend to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decoded elements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75"/>
          <p:cNvSpPr txBox="1"/>
          <p:nvPr/>
        </p:nvSpPr>
        <p:spPr>
          <a:xfrm>
            <a:off x="3789975" y="4499825"/>
            <a:ext cx="25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Perfect Training Performance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3" name="Google Shape;2013;p75"/>
          <p:cNvSpPr txBox="1"/>
          <p:nvPr/>
        </p:nvSpPr>
        <p:spPr>
          <a:xfrm>
            <a:off x="6446250" y="4499825"/>
            <a:ext cx="27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Terrible Inference Performance</a:t>
            </a:r>
            <a:endParaRPr b="0" i="0" sz="1400" u="none" cap="none" strike="noStrike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 Decoder</a:t>
            </a:r>
            <a:endParaRPr sz="2600"/>
          </a:p>
        </p:txBody>
      </p:sp>
      <p:pic>
        <p:nvPicPr>
          <p:cNvPr id="2019" name="Google Shape;201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76"/>
          <p:cNvSpPr/>
          <p:nvPr/>
        </p:nvSpPr>
        <p:spPr>
          <a:xfrm>
            <a:off x="1925025" y="2997900"/>
            <a:ext cx="962400" cy="602700"/>
          </a:xfrm>
          <a:prstGeom prst="rect">
            <a:avLst/>
          </a:prstGeom>
          <a:solidFill>
            <a:srgbClr val="F8CB84">
              <a:alpha val="47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76"/>
          <p:cNvSpPr txBox="1"/>
          <p:nvPr/>
        </p:nvSpPr>
        <p:spPr>
          <a:xfrm>
            <a:off x="4581275" y="809675"/>
            <a:ext cx="434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must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mask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self-attention of the decoder.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2" name="Google Shape;202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9975" y="826700"/>
            <a:ext cx="701825" cy="7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76"/>
          <p:cNvSpPr txBox="1"/>
          <p:nvPr/>
        </p:nvSpPr>
        <p:spPr>
          <a:xfrm>
            <a:off x="3824025" y="2474500"/>
            <a:ext cx="512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mask the future time steps, we just need to: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4" name="Google Shape;2024;p76"/>
          <p:cNvSpPr txBox="1"/>
          <p:nvPr/>
        </p:nvSpPr>
        <p:spPr>
          <a:xfrm>
            <a:off x="4474725" y="3152325"/>
            <a:ext cx="366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AutoNum type="arabicPeriod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 their dot product to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-infinity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5" name="Google Shape;2025;p76"/>
          <p:cNvSpPr txBox="1"/>
          <p:nvPr/>
        </p:nvSpPr>
        <p:spPr>
          <a:xfrm>
            <a:off x="4524850" y="4083900"/>
            <a:ext cx="389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	Set their attention weights to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zero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6" name="Google Shape;2026;p76"/>
          <p:cNvSpPr txBox="1"/>
          <p:nvPr/>
        </p:nvSpPr>
        <p:spPr>
          <a:xfrm>
            <a:off x="5803225" y="3633550"/>
            <a:ext cx="7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7" name="Google Shape;2027;p76"/>
          <p:cNvSpPr txBox="1"/>
          <p:nvPr/>
        </p:nvSpPr>
        <p:spPr>
          <a:xfrm>
            <a:off x="4529550" y="1940575"/>
            <a:ext cx="452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can we apply the mask?</a:t>
            </a:r>
            <a:endParaRPr b="0" i="1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8" name="Google Shape;202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2450" y="1940564"/>
            <a:ext cx="436200" cy="404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 Decoder</a:t>
            </a:r>
            <a:endParaRPr sz="2600"/>
          </a:p>
        </p:txBody>
      </p:sp>
      <p:sp>
        <p:nvSpPr>
          <p:cNvPr id="2034" name="Google Shape;2034;p77"/>
          <p:cNvSpPr txBox="1"/>
          <p:nvPr/>
        </p:nvSpPr>
        <p:spPr>
          <a:xfrm>
            <a:off x="340900" y="809675"/>
            <a:ext cx="858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Often, we need to apply an additional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mask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(at both the encoder and decoder) to avoid attending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zero-padded elements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5" name="Google Shape;2035;p77"/>
          <p:cNvSpPr/>
          <p:nvPr/>
        </p:nvSpPr>
        <p:spPr>
          <a:xfrm>
            <a:off x="980575" y="2535725"/>
            <a:ext cx="1086900" cy="214800"/>
          </a:xfrm>
          <a:prstGeom prst="rect">
            <a:avLst/>
          </a:prstGeom>
          <a:solidFill>
            <a:srgbClr val="E3F9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77"/>
          <p:cNvSpPr/>
          <p:nvPr/>
        </p:nvSpPr>
        <p:spPr>
          <a:xfrm>
            <a:off x="980575" y="2992925"/>
            <a:ext cx="1459500" cy="214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77"/>
          <p:cNvSpPr/>
          <p:nvPr/>
        </p:nvSpPr>
        <p:spPr>
          <a:xfrm>
            <a:off x="980575" y="3373925"/>
            <a:ext cx="2793000" cy="2148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8" name="Google Shape;2038;p77"/>
          <p:cNvCxnSpPr/>
          <p:nvPr/>
        </p:nvCxnSpPr>
        <p:spPr>
          <a:xfrm flipH="1">
            <a:off x="765750" y="2538775"/>
            <a:ext cx="12600" cy="10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9" name="Google Shape;2039;p77"/>
          <p:cNvSpPr txBox="1"/>
          <p:nvPr/>
        </p:nvSpPr>
        <p:spPr>
          <a:xfrm rot="-5400000">
            <a:off x="123450" y="2728350"/>
            <a:ext cx="10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Minibatch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0" name="Google Shape;2040;p77"/>
          <p:cNvSpPr txBox="1"/>
          <p:nvPr/>
        </p:nvSpPr>
        <p:spPr>
          <a:xfrm>
            <a:off x="2067475" y="2481025"/>
            <a:ext cx="193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00000000000000000000000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1" name="Google Shape;2041;p77"/>
          <p:cNvSpPr txBox="1"/>
          <p:nvPr/>
        </p:nvSpPr>
        <p:spPr>
          <a:xfrm>
            <a:off x="2372275" y="2938225"/>
            <a:ext cx="193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0000000000000000000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42" name="Google Shape;2042;p77"/>
          <p:cNvCxnSpPr/>
          <p:nvPr/>
        </p:nvCxnSpPr>
        <p:spPr>
          <a:xfrm flipH="1" rot="10800000">
            <a:off x="952500" y="3888150"/>
            <a:ext cx="28977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3" name="Google Shape;2043;p77"/>
          <p:cNvSpPr txBox="1"/>
          <p:nvPr/>
        </p:nvSpPr>
        <p:spPr>
          <a:xfrm>
            <a:off x="1323475" y="3988450"/>
            <a:ext cx="23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Sequence Length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44" name="Google Shape;2044;p77"/>
          <p:cNvCxnSpPr/>
          <p:nvPr/>
        </p:nvCxnSpPr>
        <p:spPr>
          <a:xfrm flipH="1" rot="10800000">
            <a:off x="2747200" y="2175850"/>
            <a:ext cx="1744500" cy="3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5" name="Google Shape;2045;p77"/>
          <p:cNvSpPr txBox="1"/>
          <p:nvPr/>
        </p:nvSpPr>
        <p:spPr>
          <a:xfrm>
            <a:off x="4572000" y="1804750"/>
            <a:ext cx="417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don’t want to attend to these elements as they don’t carry valuable information.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77"/>
          <p:cNvSpPr txBox="1"/>
          <p:nvPr/>
        </p:nvSpPr>
        <p:spPr>
          <a:xfrm>
            <a:off x="4572000" y="2799825"/>
            <a:ext cx="4172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need to exclude the zero-padded elements at both the encoder and decoder (with both self-attention and cross-attention).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Transformers</a:t>
            </a:r>
            <a:endParaRPr sz="2600"/>
          </a:p>
        </p:txBody>
      </p:sp>
      <p:sp>
        <p:nvSpPr>
          <p:cNvPr id="2052" name="Google Shape;2052;p78"/>
          <p:cNvSpPr txBox="1"/>
          <p:nvPr/>
        </p:nvSpPr>
        <p:spPr>
          <a:xfrm>
            <a:off x="3870175" y="859825"/>
            <a:ext cx="497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Transformers work well and provide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state-of-the-art performance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many sequence processing tasks.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3" name="Google Shape;205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78"/>
          <p:cNvSpPr txBox="1"/>
          <p:nvPr/>
        </p:nvSpPr>
        <p:spPr>
          <a:xfrm>
            <a:off x="4457275" y="2140650"/>
            <a:ext cx="262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their main issue?</a:t>
            </a:r>
            <a:endParaRPr b="0" i="1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5" name="Google Shape;205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0175" y="2140639"/>
            <a:ext cx="436200" cy="40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78"/>
          <p:cNvSpPr txBox="1"/>
          <p:nvPr/>
        </p:nvSpPr>
        <p:spPr>
          <a:xfrm>
            <a:off x="3870175" y="2764825"/>
            <a:ext cx="497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Transformers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parallelize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computations as much as possible.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7" name="Google Shape;2057;p78"/>
          <p:cNvSpPr txBox="1"/>
          <p:nvPr/>
        </p:nvSpPr>
        <p:spPr>
          <a:xfrm>
            <a:off x="3870175" y="3526825"/>
            <a:ext cx="497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price to pay is that Transformers are very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memory-demanding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Quadratic Memory Bottleneck</a:t>
            </a:r>
            <a:endParaRPr sz="2600"/>
          </a:p>
        </p:txBody>
      </p:sp>
      <p:sp>
        <p:nvSpPr>
          <p:cNvPr id="2063" name="Google Shape;2063;p79"/>
          <p:cNvSpPr txBox="1"/>
          <p:nvPr/>
        </p:nvSpPr>
        <p:spPr>
          <a:xfrm>
            <a:off x="3800000" y="956075"/>
            <a:ext cx="497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particular, the self-attention mechanism requires a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dot product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between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every pair of inputs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sequence.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4" name="Google Shape;206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79"/>
          <p:cNvSpPr txBox="1"/>
          <p:nvPr/>
        </p:nvSpPr>
        <p:spPr>
          <a:xfrm>
            <a:off x="3800000" y="2080800"/>
            <a:ext cx="497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memory requirements scale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quadratically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with the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sequence length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6" name="Google Shape;2066;p79"/>
          <p:cNvSpPr txBox="1"/>
          <p:nvPr/>
        </p:nvSpPr>
        <p:spPr>
          <a:xfrm>
            <a:off x="3920275" y="3158300"/>
            <a:ext cx="476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makes it challenging to process very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long sequences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(e.g., few thousand inputs) with current GPUs.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Quadratic Memory Bottleneck</a:t>
            </a:r>
            <a:endParaRPr sz="2600"/>
          </a:p>
        </p:txBody>
      </p:sp>
      <p:pic>
        <p:nvPicPr>
          <p:cNvPr id="2072" name="Google Shape;207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25" y="777550"/>
            <a:ext cx="3468885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80"/>
          <p:cNvSpPr txBox="1"/>
          <p:nvPr/>
        </p:nvSpPr>
        <p:spPr>
          <a:xfrm>
            <a:off x="3800000" y="956075"/>
            <a:ext cx="497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Several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extensions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standard Transformers have been proposed to alleviate the quadratic memory bottleneck: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4" name="Google Shape;2074;p80"/>
          <p:cNvSpPr txBox="1"/>
          <p:nvPr/>
        </p:nvSpPr>
        <p:spPr>
          <a:xfrm>
            <a:off x="4331375" y="2095500"/>
            <a:ext cx="126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Linformer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5" name="Google Shape;2075;p80"/>
          <p:cNvSpPr txBox="1"/>
          <p:nvPr/>
        </p:nvSpPr>
        <p:spPr>
          <a:xfrm>
            <a:off x="4331375" y="2945725"/>
            <a:ext cx="126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Reformer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6" name="Google Shape;2076;p80"/>
          <p:cNvSpPr txBox="1"/>
          <p:nvPr/>
        </p:nvSpPr>
        <p:spPr>
          <a:xfrm>
            <a:off x="4331375" y="3671650"/>
            <a:ext cx="126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Longformer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7" name="Google Shape;2077;p80"/>
          <p:cNvSpPr txBox="1"/>
          <p:nvPr/>
        </p:nvSpPr>
        <p:spPr>
          <a:xfrm>
            <a:off x="4441675" y="4443075"/>
            <a:ext cx="11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RNNs vs Transformers</a:t>
            </a:r>
            <a:endParaRPr sz="2600"/>
          </a:p>
        </p:txBody>
      </p:sp>
      <p:sp>
        <p:nvSpPr>
          <p:cNvPr id="2083" name="Google Shape;2083;p81"/>
          <p:cNvSpPr txBox="1"/>
          <p:nvPr/>
        </p:nvSpPr>
        <p:spPr>
          <a:xfrm>
            <a:off x="210550" y="912400"/>
            <a:ext cx="851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Let’s summarize the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advantages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disadvantages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RNNs and Transformers.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4" name="Google Shape;2084;p81"/>
          <p:cNvSpPr txBox="1"/>
          <p:nvPr/>
        </p:nvSpPr>
        <p:spPr>
          <a:xfrm>
            <a:off x="1163050" y="1484450"/>
            <a:ext cx="9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RNNs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5" name="Google Shape;2085;p81"/>
          <p:cNvSpPr txBox="1"/>
          <p:nvPr/>
        </p:nvSpPr>
        <p:spPr>
          <a:xfrm>
            <a:off x="5506450" y="1484450"/>
            <a:ext cx="18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Transformers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86" name="Google Shape;2086;p81"/>
          <p:cNvCxnSpPr/>
          <p:nvPr/>
        </p:nvCxnSpPr>
        <p:spPr>
          <a:xfrm>
            <a:off x="4287250" y="1684425"/>
            <a:ext cx="14100" cy="3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87" name="Google Shape;208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900" y="2020550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96252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81"/>
          <p:cNvSpPr txBox="1"/>
          <p:nvPr/>
        </p:nvSpPr>
        <p:spPr>
          <a:xfrm>
            <a:off x="1283375" y="1977975"/>
            <a:ext cx="20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Sequential Processing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0" name="Google Shape;2090;p81"/>
          <p:cNvSpPr txBox="1"/>
          <p:nvPr/>
        </p:nvSpPr>
        <p:spPr>
          <a:xfrm>
            <a:off x="5314675" y="2020550"/>
            <a:ext cx="20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Parallel Processing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1" name="Google Shape;209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900" y="32733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81"/>
          <p:cNvSpPr txBox="1"/>
          <p:nvPr/>
        </p:nvSpPr>
        <p:spPr>
          <a:xfrm>
            <a:off x="5245775" y="3288825"/>
            <a:ext cx="20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Memory Demanding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3" name="Google Shape;209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2733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81"/>
          <p:cNvSpPr txBox="1"/>
          <p:nvPr/>
        </p:nvSpPr>
        <p:spPr>
          <a:xfrm>
            <a:off x="1349550" y="3288825"/>
            <a:ext cx="20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Memory Efficient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5" name="Google Shape;209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9591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81"/>
          <p:cNvSpPr txBox="1"/>
          <p:nvPr/>
        </p:nvSpPr>
        <p:spPr>
          <a:xfrm>
            <a:off x="1349550" y="3974625"/>
            <a:ext cx="20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Parameter Efficient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900" y="39591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81"/>
          <p:cNvSpPr txBox="1"/>
          <p:nvPr/>
        </p:nvSpPr>
        <p:spPr>
          <a:xfrm>
            <a:off x="5245775" y="3974625"/>
            <a:ext cx="36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Often require more parameters than RNNs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9" name="Google Shape;209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257212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81"/>
          <p:cNvSpPr txBox="1"/>
          <p:nvPr/>
        </p:nvSpPr>
        <p:spPr>
          <a:xfrm>
            <a:off x="1283375" y="2525700"/>
            <a:ext cx="27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Transformers often provide better performance than RNNs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1" name="Google Shape;210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900" y="2630150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81"/>
          <p:cNvSpPr txBox="1"/>
          <p:nvPr/>
        </p:nvSpPr>
        <p:spPr>
          <a:xfrm>
            <a:off x="5398175" y="2601900"/>
            <a:ext cx="27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State-of-the-art performance in many tasks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3" name="Google Shape;210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44925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81"/>
          <p:cNvSpPr txBox="1"/>
          <p:nvPr/>
        </p:nvSpPr>
        <p:spPr>
          <a:xfrm>
            <a:off x="1349550" y="4508025"/>
            <a:ext cx="25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Easier to make the model converge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5" name="Google Shape;210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900" y="45687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81"/>
          <p:cNvSpPr txBox="1"/>
          <p:nvPr/>
        </p:nvSpPr>
        <p:spPr>
          <a:xfrm>
            <a:off x="5245775" y="4584225"/>
            <a:ext cx="36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Harder to make the model converge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Summary of the last episode….</a:t>
            </a:r>
            <a:endParaRPr sz="2600"/>
          </a:p>
        </p:txBody>
      </p:sp>
      <p:sp>
        <p:nvSpPr>
          <p:cNvPr id="129" name="Google Shape;129;p19"/>
          <p:cNvSpPr txBox="1"/>
          <p:nvPr/>
        </p:nvSpPr>
        <p:spPr>
          <a:xfrm>
            <a:off x="260250" y="888550"/>
            <a:ext cx="857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have seen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time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RNN-based Encoder-Decoder architecture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61550" y="2520900"/>
            <a:ext cx="877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are going to learn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Lab Session</a:t>
            </a:r>
            <a:endParaRPr sz="2600"/>
          </a:p>
        </p:txBody>
      </p:sp>
      <p:sp>
        <p:nvSpPr>
          <p:cNvPr id="2112" name="Google Shape;2112;p82"/>
          <p:cNvSpPr txBox="1"/>
          <p:nvPr/>
        </p:nvSpPr>
        <p:spPr>
          <a:xfrm>
            <a:off x="343600" y="943050"/>
            <a:ext cx="61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During the weekly lab session,  we will do: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3" name="Google Shape;2113;p82"/>
          <p:cNvSpPr txBox="1"/>
          <p:nvPr/>
        </p:nvSpPr>
        <p:spPr>
          <a:xfrm>
            <a:off x="1727275" y="1579450"/>
            <a:ext cx="48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Tutorial on Seq2Seq Learning with Transformers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4" name="Google Shape;211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50" y="1612713"/>
            <a:ext cx="738501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25" y="2633375"/>
            <a:ext cx="982850" cy="69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82"/>
          <p:cNvSpPr txBox="1"/>
          <p:nvPr/>
        </p:nvSpPr>
        <p:spPr>
          <a:xfrm>
            <a:off x="1736175" y="2581000"/>
            <a:ext cx="39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Seq2Seq Learning with Transformers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82"/>
          <p:cNvSpPr txBox="1"/>
          <p:nvPr/>
        </p:nvSpPr>
        <p:spPr>
          <a:xfrm>
            <a:off x="1726950" y="2888675"/>
            <a:ext cx="2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Deadline: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Feb,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11.59 pm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82"/>
          <p:cNvSpPr txBox="1"/>
          <p:nvPr/>
        </p:nvSpPr>
        <p:spPr>
          <a:xfrm>
            <a:off x="4077050" y="1163675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Sequence-to-Sequence Learning with RNNs</a:t>
            </a:r>
            <a:endParaRPr sz="2600"/>
          </a:p>
        </p:txBody>
      </p:sp>
      <p:sp>
        <p:nvSpPr>
          <p:cNvPr id="136" name="Google Shape;136;p20"/>
          <p:cNvSpPr txBox="1"/>
          <p:nvPr/>
        </p:nvSpPr>
        <p:spPr>
          <a:xfrm>
            <a:off x="203400" y="866425"/>
            <a:ext cx="86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goal of sequence-to-sequence learning is to map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 sequence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T elements into an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 sequence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L elements.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03400" y="1628425"/>
            <a:ext cx="8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Speech Recognition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Translation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are examples of seq2seq learning tasks: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1843325" y="2425500"/>
            <a:ext cx="1255500" cy="518100"/>
          </a:xfrm>
          <a:prstGeom prst="rect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Seq2Seq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16875" y="2820000"/>
            <a:ext cx="119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“I”, “love”, “cats”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3520175" y="2501700"/>
            <a:ext cx="217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“J’”, “aime”, “les”, “chats”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1526450" y="2596200"/>
            <a:ext cx="213300" cy="1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B44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3202850" y="2596200"/>
            <a:ext cx="213300" cy="1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B44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042200" y="3959750"/>
            <a:ext cx="39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speech recognition, the input is a sequence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5125625" y="2470825"/>
            <a:ext cx="360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machine translation, the input is a sequence of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embeddings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(i.e, we typically assign a continuous vector to each input token)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00" y="4436600"/>
            <a:ext cx="1117501" cy="190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249025" y="4160900"/>
            <a:ext cx="1117500" cy="176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368775" y="2582700"/>
            <a:ext cx="213300" cy="1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673575" y="2582700"/>
            <a:ext cx="213300" cy="1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978375" y="2582700"/>
            <a:ext cx="213300" cy="1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1816875" y="3929300"/>
            <a:ext cx="1255500" cy="518100"/>
          </a:xfrm>
          <a:prstGeom prst="rect">
            <a:avLst/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Seq2Seq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1515950" y="4160900"/>
            <a:ext cx="213300" cy="1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B44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3202850" y="4136600"/>
            <a:ext cx="213300" cy="1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B44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3589500" y="4012475"/>
            <a:ext cx="119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“I”, “love”, “cats”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600"/>
              <a:t>Sequence-to-Sequence Learning</a:t>
            </a:r>
            <a:endParaRPr sz="2600"/>
          </a:p>
        </p:txBody>
      </p:sp>
      <p:sp>
        <p:nvSpPr>
          <p:cNvPr id="159" name="Google Shape;159;p21"/>
          <p:cNvSpPr txBox="1"/>
          <p:nvPr/>
        </p:nvSpPr>
        <p:spPr>
          <a:xfrm>
            <a:off x="203400" y="866425"/>
            <a:ext cx="8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Encoder-Decoder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architecture offers a natural way to address sequence-to-sequence learning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2002100" y="1709450"/>
            <a:ext cx="1322400" cy="670500"/>
          </a:xfrm>
          <a:prstGeom prst="roundRect">
            <a:avLst>
              <a:gd fmla="val 16667" name="adj"/>
            </a:avLst>
          </a:prstGeom>
          <a:solidFill>
            <a:srgbClr val="29D2F5">
              <a:alpha val="2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3678500" y="1709450"/>
            <a:ext cx="1322400" cy="670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>
            <a:off x="3324500" y="2044700"/>
            <a:ext cx="3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21"/>
          <p:cNvCxnSpPr/>
          <p:nvPr/>
        </p:nvCxnSpPr>
        <p:spPr>
          <a:xfrm>
            <a:off x="5000900" y="2044700"/>
            <a:ext cx="3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21"/>
          <p:cNvCxnSpPr/>
          <p:nvPr/>
        </p:nvCxnSpPr>
        <p:spPr>
          <a:xfrm>
            <a:off x="1648100" y="2044700"/>
            <a:ext cx="3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21"/>
          <p:cNvSpPr txBox="1"/>
          <p:nvPr/>
        </p:nvSpPr>
        <p:spPr>
          <a:xfrm>
            <a:off x="548475" y="1764350"/>
            <a:ext cx="102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Sequence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5425275" y="1764350"/>
            <a:ext cx="102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Sequence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463175" y="2690500"/>
            <a:ext cx="8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takes in input a sequence and turns it into a sequence of latent representations.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63175" y="3154688"/>
            <a:ext cx="8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processes these latent representations to derive the output sequence.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892875" y="4177250"/>
            <a:ext cx="23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Encoder-Decoder Models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21"/>
          <p:cNvCxnSpPr/>
          <p:nvPr/>
        </p:nvCxnSpPr>
        <p:spPr>
          <a:xfrm flipH="1" rot="10800000">
            <a:off x="3269475" y="4013475"/>
            <a:ext cx="676500" cy="2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" name="Google Shape;171;p21"/>
          <p:cNvSpPr txBox="1"/>
          <p:nvPr/>
        </p:nvSpPr>
        <p:spPr>
          <a:xfrm>
            <a:off x="4262950" y="3873425"/>
            <a:ext cx="1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4141175" y="3718150"/>
            <a:ext cx="14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RNN-based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" name="Google Shape;173;p21"/>
          <p:cNvCxnSpPr/>
          <p:nvPr/>
        </p:nvCxnSpPr>
        <p:spPr>
          <a:xfrm>
            <a:off x="3306075" y="4457475"/>
            <a:ext cx="694800" cy="2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" name="Google Shape;174;p21"/>
          <p:cNvSpPr txBox="1"/>
          <p:nvPr/>
        </p:nvSpPr>
        <p:spPr>
          <a:xfrm>
            <a:off x="4092425" y="4492325"/>
            <a:ext cx="18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Transformer-based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4173125" y="4498500"/>
            <a:ext cx="1628700" cy="364500"/>
          </a:xfrm>
          <a:prstGeom prst="rect">
            <a:avLst/>
          </a:prstGeom>
          <a:noFill/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